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78" r:id="rId3"/>
    <p:sldMasterId id="2147483688" r:id="rId4"/>
  </p:sldMasterIdLst>
  <p:notesMasterIdLst>
    <p:notesMasterId r:id="rId36"/>
  </p:notesMasterIdLst>
  <p:sldIdLst>
    <p:sldId id="256" r:id="rId5"/>
    <p:sldId id="380" r:id="rId6"/>
    <p:sldId id="388" r:id="rId7"/>
    <p:sldId id="287" r:id="rId8"/>
    <p:sldId id="339" r:id="rId9"/>
    <p:sldId id="335" r:id="rId10"/>
    <p:sldId id="340" r:id="rId11"/>
    <p:sldId id="369" r:id="rId12"/>
    <p:sldId id="368" r:id="rId13"/>
    <p:sldId id="304" r:id="rId14"/>
    <p:sldId id="273" r:id="rId15"/>
    <p:sldId id="357" r:id="rId16"/>
    <p:sldId id="382" r:id="rId17"/>
    <p:sldId id="344" r:id="rId18"/>
    <p:sldId id="381" r:id="rId19"/>
    <p:sldId id="383" r:id="rId20"/>
    <p:sldId id="346" r:id="rId21"/>
    <p:sldId id="384" r:id="rId22"/>
    <p:sldId id="377" r:id="rId23"/>
    <p:sldId id="376" r:id="rId24"/>
    <p:sldId id="378" r:id="rId25"/>
    <p:sldId id="379" r:id="rId26"/>
    <p:sldId id="359" r:id="rId27"/>
    <p:sldId id="375" r:id="rId28"/>
    <p:sldId id="385" r:id="rId29"/>
    <p:sldId id="387" r:id="rId30"/>
    <p:sldId id="389" r:id="rId31"/>
    <p:sldId id="374" r:id="rId32"/>
    <p:sldId id="371" r:id="rId33"/>
    <p:sldId id="354" r:id="rId34"/>
    <p:sldId id="386" r:id="rId3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5F8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58" autoAdjust="0"/>
    <p:restoredTop sz="94643"/>
  </p:normalViewPr>
  <p:slideViewPr>
    <p:cSldViewPr snapToGrid="0">
      <p:cViewPr varScale="1">
        <p:scale>
          <a:sx n="82" d="100"/>
          <a:sy n="82" d="100"/>
        </p:scale>
        <p:origin x="80" y="42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AA17C7-5C0C-43AE-B590-1C8DDF4C2B23}" type="datetimeFigureOut">
              <a:rPr lang="es-ES" smtClean="0"/>
              <a:t>11/10/2024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EB1B8-1539-4780-B45E-49733C8BD116}" type="slidenum">
              <a:rPr lang="es-ES" smtClean="0"/>
              <a:t>‹Nº›</a:t>
            </a:fld>
            <a:endParaRPr lang="es-ES"/>
          </a:p>
        </p:txBody>
      </p:sp>
    </p:spTree>
    <p:extLst>
      <p:ext uri="{BB962C8B-B14F-4D97-AF65-F5344CB8AC3E}">
        <p14:creationId xmlns:p14="http://schemas.microsoft.com/office/powerpoint/2010/main" val="2554638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 name="Google Shape;4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86338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65EB1B8-1539-4780-B45E-49733C8BD116}" type="slidenum">
              <a:rPr lang="es-ES" smtClean="0"/>
              <a:t>6</a:t>
            </a:fld>
            <a:endParaRPr lang="es-ES"/>
          </a:p>
        </p:txBody>
      </p:sp>
    </p:spTree>
    <p:extLst>
      <p:ext uri="{BB962C8B-B14F-4D97-AF65-F5344CB8AC3E}">
        <p14:creationId xmlns:p14="http://schemas.microsoft.com/office/powerpoint/2010/main" val="195482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65EB1B8-1539-4780-B45E-49733C8BD116}" type="slidenum">
              <a:rPr lang="es-ES" smtClean="0"/>
              <a:t>9</a:t>
            </a:fld>
            <a:endParaRPr lang="es-ES"/>
          </a:p>
        </p:txBody>
      </p:sp>
    </p:spTree>
    <p:extLst>
      <p:ext uri="{BB962C8B-B14F-4D97-AF65-F5344CB8AC3E}">
        <p14:creationId xmlns:p14="http://schemas.microsoft.com/office/powerpoint/2010/main" val="676395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2" name="Google Shape;11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6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C62807F-6C13-B624-FD46-A017F90F6934}"/>
              </a:ext>
            </a:extLst>
          </p:cNvPr>
          <p:cNvSpPr/>
          <p:nvPr userDrawn="1"/>
        </p:nvSpPr>
        <p:spPr>
          <a:xfrm>
            <a:off x="0" y="0"/>
            <a:ext cx="12192000" cy="6858000"/>
          </a:xfrm>
          <a:prstGeom prst="rect">
            <a:avLst/>
          </a:prstGeom>
          <a:solidFill>
            <a:schemeClr val="accent6">
              <a:alpha val="439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2" name="Título 1">
            <a:extLst>
              <a:ext uri="{FF2B5EF4-FFF2-40B4-BE49-F238E27FC236}">
                <a16:creationId xmlns:a16="http://schemas.microsoft.com/office/drawing/2014/main" id="{BBC3518B-557A-9F8A-4D4F-68048DDD103F}"/>
              </a:ext>
            </a:extLst>
          </p:cNvPr>
          <p:cNvSpPr>
            <a:spLocks noGrp="1"/>
          </p:cNvSpPr>
          <p:nvPr>
            <p:ph type="ctrTitle"/>
          </p:nvPr>
        </p:nvSpPr>
        <p:spPr>
          <a:xfrm>
            <a:off x="2128345" y="2575079"/>
            <a:ext cx="7935309" cy="1909763"/>
          </a:xfrm>
        </p:spPr>
        <p:txBody>
          <a:bodyPr anchor="b"/>
          <a:lstStyle>
            <a:lvl1pPr algn="ctr">
              <a:defRPr sz="6000" b="1">
                <a:solidFill>
                  <a:schemeClr val="bg1"/>
                </a:solidFill>
                <a:latin typeface="Corbel" panose="020B0503020204020204" pitchFamily="34" charset="0"/>
              </a:defRPr>
            </a:lvl1pPr>
          </a:lstStyle>
          <a:p>
            <a:r>
              <a:rPr lang="es-ES" dirty="0"/>
              <a:t>Haga clic para modificar el estilo de título del patrón</a:t>
            </a:r>
            <a:endParaRPr lang="es-CL" dirty="0"/>
          </a:p>
        </p:txBody>
      </p:sp>
      <p:sp>
        <p:nvSpPr>
          <p:cNvPr id="3" name="Subtítulo 2">
            <a:extLst>
              <a:ext uri="{FF2B5EF4-FFF2-40B4-BE49-F238E27FC236}">
                <a16:creationId xmlns:a16="http://schemas.microsoft.com/office/drawing/2014/main" id="{E990A656-0CF4-A980-7C52-1743B31B713A}"/>
              </a:ext>
            </a:extLst>
          </p:cNvPr>
          <p:cNvSpPr>
            <a:spLocks noGrp="1"/>
          </p:cNvSpPr>
          <p:nvPr>
            <p:ph type="subTitle" idx="1"/>
          </p:nvPr>
        </p:nvSpPr>
        <p:spPr>
          <a:xfrm>
            <a:off x="2128345" y="4576918"/>
            <a:ext cx="7935309" cy="1043473"/>
          </a:xfrm>
        </p:spPr>
        <p:txBody>
          <a:bodyPr/>
          <a:lstStyle>
            <a:lvl1pPr marL="0" indent="0" algn="ctr">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L" dirty="0"/>
          </a:p>
        </p:txBody>
      </p:sp>
      <p:pic>
        <p:nvPicPr>
          <p:cNvPr id="7" name="Imagen 6">
            <a:extLst>
              <a:ext uri="{FF2B5EF4-FFF2-40B4-BE49-F238E27FC236}">
                <a16:creationId xmlns:a16="http://schemas.microsoft.com/office/drawing/2014/main" id="{C001F58D-6819-069E-3497-6E854A3F9A81}"/>
              </a:ext>
            </a:extLst>
          </p:cNvPr>
          <p:cNvPicPr>
            <a:picLocks noChangeAspect="1"/>
          </p:cNvPicPr>
          <p:nvPr userDrawn="1"/>
        </p:nvPicPr>
        <p:blipFill>
          <a:blip r:embed="rId3"/>
          <a:stretch>
            <a:fillRect/>
          </a:stretch>
        </p:blipFill>
        <p:spPr>
          <a:xfrm>
            <a:off x="3991511" y="815251"/>
            <a:ext cx="2104489" cy="537316"/>
          </a:xfrm>
          <a:prstGeom prst="rect">
            <a:avLst/>
          </a:prstGeom>
        </p:spPr>
      </p:pic>
      <p:cxnSp>
        <p:nvCxnSpPr>
          <p:cNvPr id="9" name="Conector recto 8">
            <a:extLst>
              <a:ext uri="{FF2B5EF4-FFF2-40B4-BE49-F238E27FC236}">
                <a16:creationId xmlns:a16="http://schemas.microsoft.com/office/drawing/2014/main" id="{8D8D67CE-45F7-7C3B-D43A-FE4A84CCF000}"/>
              </a:ext>
            </a:extLst>
          </p:cNvPr>
          <p:cNvCxnSpPr>
            <a:cxnSpLocks/>
          </p:cNvCxnSpPr>
          <p:nvPr userDrawn="1"/>
        </p:nvCxnSpPr>
        <p:spPr>
          <a:xfrm>
            <a:off x="6347580" y="845729"/>
            <a:ext cx="0" cy="4917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79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42F143-67C1-9439-C026-548F3BFA922A}"/>
              </a:ext>
            </a:extLst>
          </p:cNvPr>
          <p:cNvSpPr>
            <a:spLocks noGrp="1"/>
          </p:cNvSpPr>
          <p:nvPr>
            <p:ph type="title"/>
          </p:nvPr>
        </p:nvSpPr>
        <p:spPr>
          <a:xfrm>
            <a:off x="1877510" y="631343"/>
            <a:ext cx="8436980" cy="1325563"/>
          </a:xfrm>
        </p:spPr>
        <p:txBody>
          <a:bodyPr/>
          <a:lstStyle>
            <a:lvl1pPr algn="ctr">
              <a:defRPr b="1" i="0">
                <a:latin typeface="Corbel" panose="020B0503020204020204" pitchFamily="34" charset="0"/>
              </a:defRPr>
            </a:lvl1pPr>
          </a:lstStyle>
          <a:p>
            <a:r>
              <a:rPr lang="es-ES"/>
              <a:t>Haga clic para modificar el estilo de título del patrón</a:t>
            </a:r>
            <a:endParaRPr lang="es-CL"/>
          </a:p>
        </p:txBody>
      </p:sp>
      <p:sp>
        <p:nvSpPr>
          <p:cNvPr id="8" name="Marcador de texto 7">
            <a:extLst>
              <a:ext uri="{FF2B5EF4-FFF2-40B4-BE49-F238E27FC236}">
                <a16:creationId xmlns:a16="http://schemas.microsoft.com/office/drawing/2014/main" id="{077A7E38-B18A-61F1-31E3-53F901EC6DC4}"/>
              </a:ext>
            </a:extLst>
          </p:cNvPr>
          <p:cNvSpPr>
            <a:spLocks noGrp="1"/>
          </p:cNvSpPr>
          <p:nvPr>
            <p:ph type="body" sz="quarter" idx="10"/>
          </p:nvPr>
        </p:nvSpPr>
        <p:spPr>
          <a:xfrm>
            <a:off x="1542347" y="2095380"/>
            <a:ext cx="4217987" cy="3252124"/>
          </a:xfrm>
        </p:spPr>
        <p:txBody>
          <a:bodyPr>
            <a:normAutofit/>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3" name="Marcador de texto 7">
            <a:extLst>
              <a:ext uri="{FF2B5EF4-FFF2-40B4-BE49-F238E27FC236}">
                <a16:creationId xmlns:a16="http://schemas.microsoft.com/office/drawing/2014/main" id="{1D52319A-F822-B99E-799C-D2D8FA35E10C}"/>
              </a:ext>
            </a:extLst>
          </p:cNvPr>
          <p:cNvSpPr>
            <a:spLocks noGrp="1"/>
          </p:cNvSpPr>
          <p:nvPr>
            <p:ph type="body" sz="quarter" idx="11"/>
          </p:nvPr>
        </p:nvSpPr>
        <p:spPr>
          <a:xfrm>
            <a:off x="6368990" y="2095380"/>
            <a:ext cx="4217987" cy="3252124"/>
          </a:xfrm>
        </p:spPr>
        <p:txBody>
          <a:bodyPr>
            <a:normAutofit/>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2003602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762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826F67-6BFB-313A-2154-25C98DB13D3F}"/>
              </a:ext>
            </a:extLst>
          </p:cNvPr>
          <p:cNvSpPr>
            <a:spLocks noGrp="1"/>
          </p:cNvSpPr>
          <p:nvPr>
            <p:ph type="title"/>
          </p:nvPr>
        </p:nvSpPr>
        <p:spPr>
          <a:xfrm>
            <a:off x="839788" y="457200"/>
            <a:ext cx="3932237" cy="1600200"/>
          </a:xfrm>
        </p:spPr>
        <p:txBody>
          <a:bodyPr anchor="b"/>
          <a:lstStyle>
            <a:lvl1pPr>
              <a:defRPr sz="3200" b="1" i="0">
                <a:latin typeface="Corbel" panose="020B0503020204020204" pitchFamily="34" charset="0"/>
              </a:defRPr>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0D7DB73-E199-413C-832C-2732F2642F21}"/>
              </a:ext>
            </a:extLst>
          </p:cNvPr>
          <p:cNvSpPr>
            <a:spLocks noGrp="1"/>
          </p:cNvSpPr>
          <p:nvPr>
            <p:ph idx="1"/>
          </p:nvPr>
        </p:nvSpPr>
        <p:spPr>
          <a:xfrm>
            <a:off x="5183188" y="457201"/>
            <a:ext cx="6172200" cy="5403850"/>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723B66F0-4465-CCF9-53A9-82AADF470D37}"/>
              </a:ext>
            </a:extLst>
          </p:cNvPr>
          <p:cNvSpPr>
            <a:spLocks noGrp="1"/>
          </p:cNvSpPr>
          <p:nvPr>
            <p:ph type="body" sz="half" idx="2"/>
          </p:nvPr>
        </p:nvSpPr>
        <p:spPr>
          <a:xfrm>
            <a:off x="839788" y="2057400"/>
            <a:ext cx="3932237" cy="3811588"/>
          </a:xfrm>
        </p:spPr>
        <p:txBody>
          <a:bodyPr/>
          <a:lstStyle>
            <a:lvl1pPr marL="0" indent="0">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548436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44E98-5E04-92FA-5F31-08BF7197CF6D}"/>
              </a:ext>
            </a:extLst>
          </p:cNvPr>
          <p:cNvSpPr>
            <a:spLocks noGrp="1"/>
          </p:cNvSpPr>
          <p:nvPr>
            <p:ph type="title"/>
          </p:nvPr>
        </p:nvSpPr>
        <p:spPr>
          <a:xfrm>
            <a:off x="839788" y="833376"/>
            <a:ext cx="3932237" cy="1224023"/>
          </a:xfrm>
        </p:spPr>
        <p:txBody>
          <a:bodyPr anchor="t"/>
          <a:lstStyle>
            <a:lvl1pPr>
              <a:defRPr sz="3200" b="1" i="0">
                <a:latin typeface="Corbel" panose="020B0503020204020204" pitchFamily="34" charset="0"/>
              </a:defRPr>
            </a:lvl1pPr>
          </a:lstStyle>
          <a:p>
            <a:r>
              <a:rPr lang="es-ES" dirty="0"/>
              <a:t>Haga clic para modificar el estilo de título del patrón</a:t>
            </a:r>
            <a:endParaRPr lang="es-CL" dirty="0"/>
          </a:p>
        </p:txBody>
      </p:sp>
      <p:sp>
        <p:nvSpPr>
          <p:cNvPr id="3" name="Marcador de posición de imagen 2">
            <a:extLst>
              <a:ext uri="{FF2B5EF4-FFF2-40B4-BE49-F238E27FC236}">
                <a16:creationId xmlns:a16="http://schemas.microsoft.com/office/drawing/2014/main" id="{DE8242D8-B69C-6AA8-DAE8-89162AE9A725}"/>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0C057E64-7A6D-A76F-055A-645B5E97063F}"/>
              </a:ext>
            </a:extLst>
          </p:cNvPr>
          <p:cNvSpPr>
            <a:spLocks noGrp="1"/>
          </p:cNvSpPr>
          <p:nvPr>
            <p:ph type="body" sz="half" idx="2"/>
          </p:nvPr>
        </p:nvSpPr>
        <p:spPr>
          <a:xfrm>
            <a:off x="839788" y="2057400"/>
            <a:ext cx="3932237" cy="3811588"/>
          </a:xfrm>
        </p:spPr>
        <p:txBody>
          <a:bodyPr/>
          <a:lstStyle>
            <a:lvl1pPr marL="0" indent="0" algn="l">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581672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44E98-5E04-92FA-5F31-08BF7197CF6D}"/>
              </a:ext>
            </a:extLst>
          </p:cNvPr>
          <p:cNvSpPr>
            <a:spLocks noGrp="1"/>
          </p:cNvSpPr>
          <p:nvPr>
            <p:ph type="title"/>
          </p:nvPr>
        </p:nvSpPr>
        <p:spPr>
          <a:xfrm>
            <a:off x="839788" y="833376"/>
            <a:ext cx="3932237" cy="1224023"/>
          </a:xfrm>
        </p:spPr>
        <p:txBody>
          <a:bodyPr anchor="t"/>
          <a:lstStyle>
            <a:lvl1pPr>
              <a:defRPr sz="3200" b="1" i="0">
                <a:latin typeface="Corbel" panose="020B0503020204020204" pitchFamily="34" charset="0"/>
              </a:defRPr>
            </a:lvl1pPr>
          </a:lstStyle>
          <a:p>
            <a:r>
              <a:rPr lang="es-ES" dirty="0"/>
              <a:t>Haga clic para modificar el estilo de título del patrón</a:t>
            </a:r>
            <a:endParaRPr lang="es-CL" dirty="0"/>
          </a:p>
        </p:txBody>
      </p:sp>
      <p:sp>
        <p:nvSpPr>
          <p:cNvPr id="4" name="Marcador de texto 3">
            <a:extLst>
              <a:ext uri="{FF2B5EF4-FFF2-40B4-BE49-F238E27FC236}">
                <a16:creationId xmlns:a16="http://schemas.microsoft.com/office/drawing/2014/main" id="{0C057E64-7A6D-A76F-055A-645B5E97063F}"/>
              </a:ext>
            </a:extLst>
          </p:cNvPr>
          <p:cNvSpPr>
            <a:spLocks noGrp="1"/>
          </p:cNvSpPr>
          <p:nvPr>
            <p:ph type="body" sz="half" idx="2"/>
          </p:nvPr>
        </p:nvSpPr>
        <p:spPr>
          <a:xfrm>
            <a:off x="839788" y="2057400"/>
            <a:ext cx="3932237" cy="3811588"/>
          </a:xfrm>
        </p:spPr>
        <p:txBody>
          <a:bodyPr/>
          <a:lstStyle>
            <a:lvl1pPr marL="0" indent="0" algn="l">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5" name="Imagen 4">
            <a:extLst>
              <a:ext uri="{FF2B5EF4-FFF2-40B4-BE49-F238E27FC236}">
                <a16:creationId xmlns:a16="http://schemas.microsoft.com/office/drawing/2014/main" id="{6DBA59E3-C629-0374-48C6-FFB1E3B3BA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66972" y="626523"/>
            <a:ext cx="6743700" cy="5604954"/>
          </a:xfrm>
          <a:prstGeom prst="rect">
            <a:avLst/>
          </a:prstGeom>
        </p:spPr>
      </p:pic>
      <p:sp>
        <p:nvSpPr>
          <p:cNvPr id="6" name="Marcador de medios 12">
            <a:extLst>
              <a:ext uri="{FF2B5EF4-FFF2-40B4-BE49-F238E27FC236}">
                <a16:creationId xmlns:a16="http://schemas.microsoft.com/office/drawing/2014/main" id="{549FD8D8-E5C2-4C73-BEBF-9D552AD94BDE}"/>
              </a:ext>
            </a:extLst>
          </p:cNvPr>
          <p:cNvSpPr>
            <a:spLocks noGrp="1"/>
          </p:cNvSpPr>
          <p:nvPr>
            <p:ph type="media" sz="quarter" idx="10" hasCustomPrompt="1"/>
          </p:nvPr>
        </p:nvSpPr>
        <p:spPr>
          <a:xfrm>
            <a:off x="6470952" y="1423253"/>
            <a:ext cx="4300537" cy="2627312"/>
          </a:xfrm>
        </p:spPr>
        <p:txBody>
          <a:bodyPr anchor="ctr"/>
          <a:lstStyle>
            <a:lvl1pPr marL="0" indent="0" algn="ctr">
              <a:buNone/>
              <a:defRPr>
                <a:solidFill>
                  <a:schemeClr val="bg1">
                    <a:lumMod val="85000"/>
                  </a:schemeClr>
                </a:solidFill>
              </a:defRPr>
            </a:lvl1pPr>
          </a:lstStyle>
          <a:p>
            <a:r>
              <a:rPr lang="es-CL" dirty="0"/>
              <a:t>video</a:t>
            </a:r>
          </a:p>
        </p:txBody>
      </p:sp>
    </p:spTree>
    <p:extLst>
      <p:ext uri="{BB962C8B-B14F-4D97-AF65-F5344CB8AC3E}">
        <p14:creationId xmlns:p14="http://schemas.microsoft.com/office/powerpoint/2010/main" val="357093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3_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44E98-5E04-92FA-5F31-08BF7197CF6D}"/>
              </a:ext>
            </a:extLst>
          </p:cNvPr>
          <p:cNvSpPr>
            <a:spLocks noGrp="1"/>
          </p:cNvSpPr>
          <p:nvPr>
            <p:ph type="title"/>
          </p:nvPr>
        </p:nvSpPr>
        <p:spPr>
          <a:xfrm>
            <a:off x="7423151" y="833376"/>
            <a:ext cx="3932237" cy="1224023"/>
          </a:xfrm>
        </p:spPr>
        <p:txBody>
          <a:bodyPr anchor="t"/>
          <a:lstStyle>
            <a:lvl1pPr>
              <a:defRPr sz="3200" b="1" i="0">
                <a:latin typeface="Corbel" panose="020B0503020204020204" pitchFamily="34" charset="0"/>
              </a:defRPr>
            </a:lvl1pPr>
          </a:lstStyle>
          <a:p>
            <a:r>
              <a:rPr lang="es-ES" dirty="0"/>
              <a:t>Haga clic para modificar el estilo de título del patrón</a:t>
            </a:r>
            <a:endParaRPr lang="es-CL" dirty="0"/>
          </a:p>
        </p:txBody>
      </p:sp>
      <p:sp>
        <p:nvSpPr>
          <p:cNvPr id="3" name="Marcador de posición de imagen 2">
            <a:extLst>
              <a:ext uri="{FF2B5EF4-FFF2-40B4-BE49-F238E27FC236}">
                <a16:creationId xmlns:a16="http://schemas.microsoft.com/office/drawing/2014/main" id="{DE8242D8-B69C-6AA8-DAE8-89162AE9A725}"/>
              </a:ext>
            </a:extLst>
          </p:cNvPr>
          <p:cNvSpPr>
            <a:spLocks noGrp="1"/>
          </p:cNvSpPr>
          <p:nvPr>
            <p:ph type="pic" idx="1"/>
          </p:nvPr>
        </p:nvSpPr>
        <p:spPr>
          <a:xfrm>
            <a:off x="836612"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0C057E64-7A6D-A76F-055A-645B5E97063F}"/>
              </a:ext>
            </a:extLst>
          </p:cNvPr>
          <p:cNvSpPr>
            <a:spLocks noGrp="1"/>
          </p:cNvSpPr>
          <p:nvPr>
            <p:ph type="body" sz="half" idx="2"/>
          </p:nvPr>
        </p:nvSpPr>
        <p:spPr>
          <a:xfrm>
            <a:off x="7423151" y="2057400"/>
            <a:ext cx="3932237" cy="3579471"/>
          </a:xfrm>
        </p:spPr>
        <p:txBody>
          <a:bodyPr/>
          <a:lstStyle>
            <a:lvl1pPr marL="0" indent="0" algn="l">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7877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sp>
        <p:nvSpPr>
          <p:cNvPr id="5" name="Google Shape;9;p2">
            <a:extLst>
              <a:ext uri="{FF2B5EF4-FFF2-40B4-BE49-F238E27FC236}">
                <a16:creationId xmlns:a16="http://schemas.microsoft.com/office/drawing/2014/main" id="{55857CA6-C2D3-DAEF-E9DF-812C01204F01}"/>
              </a:ext>
            </a:extLst>
          </p:cNvPr>
          <p:cNvSpPr txBox="1">
            <a:spLocks noGrp="1"/>
          </p:cNvSpPr>
          <p:nvPr>
            <p:ph type="ctrTitle"/>
          </p:nvPr>
        </p:nvSpPr>
        <p:spPr>
          <a:xfrm>
            <a:off x="713225" y="2226000"/>
            <a:ext cx="4611129" cy="24060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6" name="Google Shape;10;p2">
            <a:extLst>
              <a:ext uri="{FF2B5EF4-FFF2-40B4-BE49-F238E27FC236}">
                <a16:creationId xmlns:a16="http://schemas.microsoft.com/office/drawing/2014/main" id="{577A9186-9F37-F4B2-E942-895BE4624B9E}"/>
              </a:ext>
            </a:extLst>
          </p:cNvPr>
          <p:cNvSpPr txBox="1">
            <a:spLocks noGrp="1"/>
          </p:cNvSpPr>
          <p:nvPr>
            <p:ph type="subTitle" idx="1"/>
          </p:nvPr>
        </p:nvSpPr>
        <p:spPr>
          <a:xfrm>
            <a:off x="713224" y="4811525"/>
            <a:ext cx="4611129" cy="453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3145204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magen con título">
    <p:spTree>
      <p:nvGrpSpPr>
        <p:cNvPr id="1" name=""/>
        <p:cNvGrpSpPr/>
        <p:nvPr/>
      </p:nvGrpSpPr>
      <p:grpSpPr>
        <a:xfrm>
          <a:off x="0" y="0"/>
          <a:ext cx="0" cy="0"/>
          <a:chOff x="0" y="0"/>
          <a:chExt cx="0" cy="0"/>
        </a:xfrm>
      </p:grpSpPr>
      <p:sp>
        <p:nvSpPr>
          <p:cNvPr id="26" name="Google Shape;209;p13">
            <a:extLst>
              <a:ext uri="{FF2B5EF4-FFF2-40B4-BE49-F238E27FC236}">
                <a16:creationId xmlns:a16="http://schemas.microsoft.com/office/drawing/2014/main" id="{CF79C73F-7FC2-684B-5B3E-B22CB8EE7715}"/>
              </a:ext>
            </a:extLst>
          </p:cNvPr>
          <p:cNvSpPr txBox="1">
            <a:spLocks/>
          </p:cNvSpPr>
          <p:nvPr userDrawn="1"/>
        </p:nvSpPr>
        <p:spPr>
          <a:xfrm>
            <a:off x="1805626" y="3414847"/>
            <a:ext cx="2571875" cy="738300"/>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90000"/>
              </a:lnSpc>
              <a:spcBef>
                <a:spcPts val="0"/>
              </a:spcBef>
              <a:spcAft>
                <a:spcPts val="0"/>
              </a:spcAft>
              <a:buSzPts val="2400"/>
              <a:buNone/>
              <a:defRPr sz="2300" b="1" i="0" kern="1200">
                <a:solidFill>
                  <a:schemeClr val="tx1"/>
                </a:solidFill>
                <a:latin typeface="Corbel" panose="020B0503020204020204" pitchFamily="34" charset="0"/>
                <a:ea typeface="+mj-ea"/>
                <a:cs typeface="+mj-cs"/>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lang="es-CL" dirty="0"/>
          </a:p>
        </p:txBody>
      </p:sp>
      <p:sp>
        <p:nvSpPr>
          <p:cNvPr id="28" name="Google Shape;211;p13">
            <a:extLst>
              <a:ext uri="{FF2B5EF4-FFF2-40B4-BE49-F238E27FC236}">
                <a16:creationId xmlns:a16="http://schemas.microsoft.com/office/drawing/2014/main" id="{3BA71F40-386D-78D8-84BB-F3BBC4F130F5}"/>
              </a:ext>
            </a:extLst>
          </p:cNvPr>
          <p:cNvSpPr txBox="1">
            <a:spLocks/>
          </p:cNvSpPr>
          <p:nvPr userDrawn="1"/>
        </p:nvSpPr>
        <p:spPr>
          <a:xfrm>
            <a:off x="1805602" y="4166172"/>
            <a:ext cx="2571900" cy="692400"/>
          </a:xfrm>
          <a:prstGeom prst="rect">
            <a:avLst/>
          </a:prstGeom>
        </p:spPr>
        <p:txBody>
          <a:bodyPr spcFirstLastPara="1" vert="horz" wrap="square" lIns="91425" tIns="91425" rIns="91425" bIns="91425" rtlCol="0" anchor="t" anchorCtr="0">
            <a:noAutofit/>
          </a:bodyPr>
          <a:lstStyle>
            <a:lvl1pPr marL="228600" lvl="0" indent="-228600" algn="l" defTabSz="914400" rtl="0" eaLnBrk="1" latinLnBrk="0" hangingPunct="1">
              <a:lnSpc>
                <a:spcPct val="100000"/>
              </a:lnSpc>
              <a:spcBef>
                <a:spcPts val="0"/>
              </a:spcBef>
              <a:spcAft>
                <a:spcPts val="0"/>
              </a:spcAft>
              <a:buSzPts val="1400"/>
              <a:buFont typeface="Arial" panose="020B0604020202020204" pitchFamily="34" charset="0"/>
              <a:buNone/>
              <a:defRPr sz="1400" kern="1200">
                <a:solidFill>
                  <a:schemeClr val="tx1"/>
                </a:solidFill>
                <a:latin typeface="+mj-lt"/>
                <a:ea typeface="+mn-ea"/>
                <a:cs typeface="+mn-cs"/>
              </a:defRPr>
            </a:lvl1pPr>
            <a:lvl2pPr marL="685800" lvl="1" indent="-228600" algn="l" defTabSz="914400" rtl="0" eaLnBrk="1" latinLnBrk="0" hangingPunct="1">
              <a:lnSpc>
                <a:spcPct val="100000"/>
              </a:lnSpc>
              <a:spcBef>
                <a:spcPts val="0"/>
              </a:spcBef>
              <a:spcAft>
                <a:spcPts val="0"/>
              </a:spcAft>
              <a:buSzPts val="1400"/>
              <a:buFont typeface="Arial" panose="020B0604020202020204" pitchFamily="34" charset="0"/>
              <a:buNone/>
              <a:defRPr sz="2400" kern="1200">
                <a:solidFill>
                  <a:schemeClr val="tx1"/>
                </a:solidFill>
                <a:latin typeface="+mj-lt"/>
                <a:ea typeface="+mn-ea"/>
                <a:cs typeface="+mn-cs"/>
              </a:defRPr>
            </a:lvl2pPr>
            <a:lvl3pPr marL="1143000" lvl="2" indent="-228600" algn="l" defTabSz="914400" rtl="0" eaLnBrk="1" latinLnBrk="0" hangingPunct="1">
              <a:lnSpc>
                <a:spcPct val="100000"/>
              </a:lnSpc>
              <a:spcBef>
                <a:spcPts val="0"/>
              </a:spcBef>
              <a:spcAft>
                <a:spcPts val="0"/>
              </a:spcAft>
              <a:buSzPts val="1400"/>
              <a:buFont typeface="Arial" panose="020B0604020202020204" pitchFamily="34" charset="0"/>
              <a:buNone/>
              <a:defRPr sz="2000" kern="1200">
                <a:solidFill>
                  <a:schemeClr val="tx1"/>
                </a:solidFill>
                <a:latin typeface="+mj-lt"/>
                <a:ea typeface="+mn-ea"/>
                <a:cs typeface="+mn-cs"/>
              </a:defRPr>
            </a:lvl3pPr>
            <a:lvl4pPr marL="1600200" lvl="3"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j-lt"/>
                <a:ea typeface="+mn-ea"/>
                <a:cs typeface="+mn-cs"/>
              </a:defRPr>
            </a:lvl4pPr>
            <a:lvl5pPr marL="2057400" lvl="4"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j-lt"/>
                <a:ea typeface="+mn-ea"/>
                <a:cs typeface="+mn-cs"/>
              </a:defRPr>
            </a:lvl5pPr>
            <a:lvl6pPr marL="2514600" lvl="5"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2971800" lvl="6"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429000" lvl="7"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3886200" lvl="8" indent="-228600" algn="l" defTabSz="914400" rtl="0" eaLnBrk="1" latinLnBrk="0" hangingPunct="1">
              <a:lnSpc>
                <a:spcPct val="10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endParaRPr lang="es-CL" dirty="0"/>
          </a:p>
        </p:txBody>
      </p:sp>
    </p:spTree>
    <p:extLst>
      <p:ext uri="{BB962C8B-B14F-4D97-AF65-F5344CB8AC3E}">
        <p14:creationId xmlns:p14="http://schemas.microsoft.com/office/powerpoint/2010/main" val="742477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olo el título" type="titleOnly">
  <p:cSld name="2_Solo el título">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130907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ítulo y objetos" type="obj">
  <p:cSld name="Título y objetos">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94477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C62807F-6C13-B624-FD46-A017F90F6934}"/>
              </a:ext>
            </a:extLst>
          </p:cNvPr>
          <p:cNvSpPr/>
          <p:nvPr userDrawn="1"/>
        </p:nvSpPr>
        <p:spPr>
          <a:xfrm>
            <a:off x="0" y="0"/>
            <a:ext cx="12192000" cy="685800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Tree>
    <p:extLst>
      <p:ext uri="{BB962C8B-B14F-4D97-AF65-F5344CB8AC3E}">
        <p14:creationId xmlns:p14="http://schemas.microsoft.com/office/powerpoint/2010/main" val="10735717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En blanco" type="blank">
  <p:cSld name="En blanco">
    <p:spTree>
      <p:nvGrpSpPr>
        <p:cNvPr id="1" name="Shape 54"/>
        <p:cNvGrpSpPr/>
        <p:nvPr/>
      </p:nvGrpSpPr>
      <p:grpSpPr>
        <a:xfrm>
          <a:off x="0" y="0"/>
          <a:ext cx="0" cy="0"/>
          <a:chOff x="0" y="0"/>
          <a:chExt cx="0" cy="0"/>
        </a:xfrm>
      </p:grpSpPr>
      <p:sp>
        <p:nvSpPr>
          <p:cNvPr id="55" name="Google Shape;5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971202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Contenido con título">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438760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Imagen con título">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a:spLocks noGrp="1"/>
          </p:cNvSpPr>
          <p:nvPr>
            <p:ph type="pic" idx="2"/>
          </p:nvPr>
        </p:nvSpPr>
        <p:spPr>
          <a:xfrm>
            <a:off x="5183188" y="987425"/>
            <a:ext cx="6172200" cy="4873625"/>
          </a:xfrm>
          <a:prstGeom prst="rect">
            <a:avLst/>
          </a:prstGeom>
          <a:noFill/>
          <a:ln>
            <a:noFill/>
          </a:ln>
        </p:spPr>
      </p:sp>
      <p:sp>
        <p:nvSpPr>
          <p:cNvPr id="68" name="Google Shape;6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914058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ítulo y texto vertical" type="vertTx">
  <p:cSld name="Título y texto vertical">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3220919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Título vertical y texto">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611859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854" b="0" i="0">
                <a:solidFill>
                  <a:srgbClr val="2F2D2D"/>
                </a:solidFill>
                <a:latin typeface="AlibabaSans-Medium"/>
                <a:cs typeface="AlibabaSans-Medium"/>
              </a:defRPr>
            </a:lvl1pPr>
          </a:lstStyle>
          <a:p>
            <a:endParaRPr/>
          </a:p>
        </p:txBody>
      </p:sp>
      <p:sp>
        <p:nvSpPr>
          <p:cNvPr id="3" name="Holder 3"/>
          <p:cNvSpPr>
            <a:spLocks noGrp="1"/>
          </p:cNvSpPr>
          <p:nvPr>
            <p:ph sz="half" idx="2"/>
          </p:nvPr>
        </p:nvSpPr>
        <p:spPr>
          <a:xfrm>
            <a:off x="609600" y="1577340"/>
            <a:ext cx="5303520" cy="5160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160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42180588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4"/>
        <p:cNvGrpSpPr/>
        <p:nvPr/>
      </p:nvGrpSpPr>
      <p:grpSpPr>
        <a:xfrm>
          <a:off x="0" y="0"/>
          <a:ext cx="0" cy="0"/>
          <a:chOff x="0" y="0"/>
          <a:chExt cx="0" cy="0"/>
        </a:xfrm>
      </p:grpSpPr>
      <p:pic>
        <p:nvPicPr>
          <p:cNvPr id="15" name="Google Shape;15;p10" descr="Imagen que contiene edificio, reloj, ventana, dibujo&#10;&#10;Descripción generada automáticamente"/>
          <p:cNvPicPr preferRelativeResize="0"/>
          <p:nvPr/>
        </p:nvPicPr>
        <p:blipFill rotWithShape="1">
          <a:blip r:embed="rId2">
            <a:alphaModFix/>
          </a:blip>
          <a:srcRect/>
          <a:stretch/>
        </p:blipFill>
        <p:spPr>
          <a:xfrm>
            <a:off x="9180339" y="5806440"/>
            <a:ext cx="816040" cy="828676"/>
          </a:xfrm>
          <a:prstGeom prst="rect">
            <a:avLst/>
          </a:prstGeom>
          <a:noFill/>
          <a:ln>
            <a:noFill/>
          </a:ln>
        </p:spPr>
      </p:pic>
      <p:pic>
        <p:nvPicPr>
          <p:cNvPr id="16" name="Google Shape;16;p10" descr="Logotipo, nombre de la empresa&#10;&#10;Descripción generada automáticamente"/>
          <p:cNvPicPr preferRelativeResize="0"/>
          <p:nvPr/>
        </p:nvPicPr>
        <p:blipFill rotWithShape="1">
          <a:blip r:embed="rId3">
            <a:alphaModFix/>
          </a:blip>
          <a:srcRect t="34345" b="35554"/>
          <a:stretch/>
        </p:blipFill>
        <p:spPr>
          <a:xfrm>
            <a:off x="10023072" y="5778730"/>
            <a:ext cx="2114600" cy="900003"/>
          </a:xfrm>
          <a:prstGeom prst="rect">
            <a:avLst/>
          </a:prstGeom>
          <a:noFill/>
          <a:ln>
            <a:noFill/>
          </a:ln>
        </p:spPr>
      </p:pic>
    </p:spTree>
    <p:extLst>
      <p:ext uri="{BB962C8B-B14F-4D97-AF65-F5344CB8AC3E}">
        <p14:creationId xmlns:p14="http://schemas.microsoft.com/office/powerpoint/2010/main" val="15477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ítulo y objetos" type="obj">
  <p:cSld name="Título y objetos">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603367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Solo el título" type="titleOnly">
  <p:cSld name="Solo el título">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2800109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En blanco" type="blank">
  <p:cSld name="En blanco">
    <p:spTree>
      <p:nvGrpSpPr>
        <p:cNvPr id="1" name="Shape 54"/>
        <p:cNvGrpSpPr/>
        <p:nvPr/>
      </p:nvGrpSpPr>
      <p:grpSpPr>
        <a:xfrm>
          <a:off x="0" y="0"/>
          <a:ext cx="0" cy="0"/>
          <a:chOff x="0" y="0"/>
          <a:chExt cx="0" cy="0"/>
        </a:xfrm>
      </p:grpSpPr>
      <p:sp>
        <p:nvSpPr>
          <p:cNvPr id="55" name="Google Shape;5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080908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C62807F-6C13-B624-FD46-A017F90F6934}"/>
              </a:ext>
            </a:extLst>
          </p:cNvPr>
          <p:cNvSpPr/>
          <p:nvPr userDrawn="1"/>
        </p:nvSpPr>
        <p:spPr>
          <a:xfrm>
            <a:off x="0" y="0"/>
            <a:ext cx="121920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Tree>
    <p:extLst>
      <p:ext uri="{BB962C8B-B14F-4D97-AF65-F5344CB8AC3E}">
        <p14:creationId xmlns:p14="http://schemas.microsoft.com/office/powerpoint/2010/main" val="3102171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Contenido con título">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353186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Imagen con título">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8"/>
          <p:cNvSpPr>
            <a:spLocks noGrp="1"/>
          </p:cNvSpPr>
          <p:nvPr>
            <p:ph type="pic" idx="2"/>
          </p:nvPr>
        </p:nvSpPr>
        <p:spPr>
          <a:xfrm>
            <a:off x="5183188" y="987425"/>
            <a:ext cx="6172200" cy="4873625"/>
          </a:xfrm>
          <a:prstGeom prst="rect">
            <a:avLst/>
          </a:prstGeom>
          <a:noFill/>
          <a:ln>
            <a:noFill/>
          </a:ln>
        </p:spPr>
      </p:sp>
      <p:sp>
        <p:nvSpPr>
          <p:cNvPr id="68" name="Google Shape;68;p3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889024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ítulo y texto vertical" type="vertTx">
  <p:cSld name="Título y texto vertical">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969875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Título vertical y texto">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2158850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854" b="0" i="0">
                <a:solidFill>
                  <a:srgbClr val="2F2D2D"/>
                </a:solidFill>
                <a:latin typeface="AlibabaSans-Medium"/>
                <a:cs typeface="AlibabaSans-Medium"/>
              </a:defRPr>
            </a:lvl1pPr>
          </a:lstStyle>
          <a:p>
            <a:endParaRPr/>
          </a:p>
        </p:txBody>
      </p:sp>
      <p:sp>
        <p:nvSpPr>
          <p:cNvPr id="3" name="Holder 3"/>
          <p:cNvSpPr>
            <a:spLocks noGrp="1"/>
          </p:cNvSpPr>
          <p:nvPr>
            <p:ph sz="half" idx="2"/>
          </p:nvPr>
        </p:nvSpPr>
        <p:spPr>
          <a:xfrm>
            <a:off x="609600" y="1577340"/>
            <a:ext cx="5303520" cy="5160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160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441367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4"/>
        <p:cNvGrpSpPr/>
        <p:nvPr/>
      </p:nvGrpSpPr>
      <p:grpSpPr>
        <a:xfrm>
          <a:off x="0" y="0"/>
          <a:ext cx="0" cy="0"/>
          <a:chOff x="0" y="0"/>
          <a:chExt cx="0" cy="0"/>
        </a:xfrm>
      </p:grpSpPr>
      <p:pic>
        <p:nvPicPr>
          <p:cNvPr id="15" name="Google Shape;15;p10" descr="Imagen que contiene edificio, reloj, ventana, dibujo&#10;&#10;Descripción generada automáticamente"/>
          <p:cNvPicPr preferRelativeResize="0"/>
          <p:nvPr/>
        </p:nvPicPr>
        <p:blipFill rotWithShape="1">
          <a:blip r:embed="rId2">
            <a:alphaModFix/>
          </a:blip>
          <a:srcRect/>
          <a:stretch/>
        </p:blipFill>
        <p:spPr>
          <a:xfrm>
            <a:off x="9180339" y="5806440"/>
            <a:ext cx="816040" cy="828676"/>
          </a:xfrm>
          <a:prstGeom prst="rect">
            <a:avLst/>
          </a:prstGeom>
          <a:noFill/>
          <a:ln>
            <a:noFill/>
          </a:ln>
        </p:spPr>
      </p:pic>
      <p:pic>
        <p:nvPicPr>
          <p:cNvPr id="16" name="Google Shape;16;p10" descr="Logotipo, nombre de la empresa&#10;&#10;Descripción generada automáticamente"/>
          <p:cNvPicPr preferRelativeResize="0"/>
          <p:nvPr/>
        </p:nvPicPr>
        <p:blipFill rotWithShape="1">
          <a:blip r:embed="rId3">
            <a:alphaModFix/>
          </a:blip>
          <a:srcRect t="34345" b="35554"/>
          <a:stretch/>
        </p:blipFill>
        <p:spPr>
          <a:xfrm>
            <a:off x="10023072" y="5778730"/>
            <a:ext cx="2114600" cy="900003"/>
          </a:xfrm>
          <a:prstGeom prst="rect">
            <a:avLst/>
          </a:prstGeom>
          <a:noFill/>
          <a:ln>
            <a:noFill/>
          </a:ln>
        </p:spPr>
      </p:pic>
    </p:spTree>
    <p:extLst>
      <p:ext uri="{BB962C8B-B14F-4D97-AF65-F5344CB8AC3E}">
        <p14:creationId xmlns:p14="http://schemas.microsoft.com/office/powerpoint/2010/main" val="3815948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42F143-67C1-9439-C026-548F3BFA922A}"/>
              </a:ext>
            </a:extLst>
          </p:cNvPr>
          <p:cNvSpPr>
            <a:spLocks noGrp="1"/>
          </p:cNvSpPr>
          <p:nvPr>
            <p:ph type="title"/>
          </p:nvPr>
        </p:nvSpPr>
        <p:spPr>
          <a:xfrm>
            <a:off x="1877510" y="631343"/>
            <a:ext cx="8436980" cy="1325563"/>
          </a:xfrm>
        </p:spPr>
        <p:txBody>
          <a:bodyPr/>
          <a:lstStyle>
            <a:lvl1pPr algn="ctr">
              <a:defRPr b="1" i="0">
                <a:latin typeface="Corbel" panose="020B0503020204020204" pitchFamily="34" charset="0"/>
              </a:defRPr>
            </a:lvl1pPr>
          </a:lstStyle>
          <a:p>
            <a:r>
              <a:rPr lang="es-ES"/>
              <a:t>Haga clic para modificar el estilo de título del patrón</a:t>
            </a:r>
            <a:endParaRPr lang="es-CL"/>
          </a:p>
        </p:txBody>
      </p:sp>
      <p:sp>
        <p:nvSpPr>
          <p:cNvPr id="8" name="Marcador de texto 7">
            <a:extLst>
              <a:ext uri="{FF2B5EF4-FFF2-40B4-BE49-F238E27FC236}">
                <a16:creationId xmlns:a16="http://schemas.microsoft.com/office/drawing/2014/main" id="{077A7E38-B18A-61F1-31E3-53F901EC6DC4}"/>
              </a:ext>
            </a:extLst>
          </p:cNvPr>
          <p:cNvSpPr>
            <a:spLocks noGrp="1"/>
          </p:cNvSpPr>
          <p:nvPr>
            <p:ph type="body" sz="quarter" idx="10"/>
          </p:nvPr>
        </p:nvSpPr>
        <p:spPr>
          <a:xfrm>
            <a:off x="1542347" y="2095380"/>
            <a:ext cx="4217987" cy="3252124"/>
          </a:xfrm>
        </p:spPr>
        <p:txBody>
          <a:bodyPr>
            <a:normAutofit/>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3" name="Marcador de texto 7">
            <a:extLst>
              <a:ext uri="{FF2B5EF4-FFF2-40B4-BE49-F238E27FC236}">
                <a16:creationId xmlns:a16="http://schemas.microsoft.com/office/drawing/2014/main" id="{1D52319A-F822-B99E-799C-D2D8FA35E10C}"/>
              </a:ext>
            </a:extLst>
          </p:cNvPr>
          <p:cNvSpPr>
            <a:spLocks noGrp="1"/>
          </p:cNvSpPr>
          <p:nvPr>
            <p:ph type="body" sz="quarter" idx="11"/>
          </p:nvPr>
        </p:nvSpPr>
        <p:spPr>
          <a:xfrm>
            <a:off x="6368990" y="2095380"/>
            <a:ext cx="4217987" cy="3252124"/>
          </a:xfrm>
        </p:spPr>
        <p:txBody>
          <a:bodyPr>
            <a:normAutofit/>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2228310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899859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586707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6161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solidFill>
          <a:srgbClr val="F5F8F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093887-EB9F-C1A9-E9B0-E716E6199F18}"/>
              </a:ext>
            </a:extLst>
          </p:cNvPr>
          <p:cNvSpPr>
            <a:spLocks noGrp="1"/>
          </p:cNvSpPr>
          <p:nvPr>
            <p:ph type="ctrTitle"/>
          </p:nvPr>
        </p:nvSpPr>
        <p:spPr>
          <a:xfrm>
            <a:off x="2128345" y="578113"/>
            <a:ext cx="7935309" cy="1429363"/>
          </a:xfrm>
        </p:spPr>
        <p:txBody>
          <a:bodyPr anchor="ctr">
            <a:normAutofit/>
          </a:bodyPr>
          <a:lstStyle>
            <a:lvl1pPr algn="ctr">
              <a:defRPr sz="5400" b="1">
                <a:solidFill>
                  <a:schemeClr val="accent5"/>
                </a:solidFill>
                <a:latin typeface="Corbel" panose="020B0503020204020204" pitchFamily="34" charset="0"/>
              </a:defRPr>
            </a:lvl1pPr>
          </a:lstStyle>
          <a:p>
            <a:r>
              <a:rPr lang="es-ES" dirty="0"/>
              <a:t>Haga clic para modificar el estilo de título del patrón</a:t>
            </a:r>
            <a:endParaRPr lang="es-CL" dirty="0"/>
          </a:p>
        </p:txBody>
      </p:sp>
    </p:spTree>
    <p:extLst>
      <p:ext uri="{BB962C8B-B14F-4D97-AF65-F5344CB8AC3E}">
        <p14:creationId xmlns:p14="http://schemas.microsoft.com/office/powerpoint/2010/main" val="28666669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349604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001324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5192709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933184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763041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6817449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420856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096529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07EFC9-5907-BDBF-2645-4B776E56053A}"/>
              </a:ext>
            </a:extLst>
          </p:cNvPr>
          <p:cNvSpPr>
            <a:spLocks noGrp="1"/>
          </p:cNvSpPr>
          <p:nvPr>
            <p:ph type="title"/>
          </p:nvPr>
        </p:nvSpPr>
        <p:spPr/>
        <p:txBody>
          <a:bodyPr/>
          <a:lstStyle>
            <a:lvl1pPr>
              <a:defRPr b="1" i="0">
                <a:latin typeface="Corbel" panose="020B0503020204020204" pitchFamily="34" charset="0"/>
              </a:defRPr>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3DBC455-9C12-A9BE-6854-3DBB59E221CE}"/>
              </a:ext>
            </a:extLst>
          </p:cNvPr>
          <p:cNvSpPr>
            <a:spLocks noGrp="1"/>
          </p:cNvSpPr>
          <p:nvPr>
            <p:ph idx="1"/>
          </p:nvPr>
        </p:nvSpPr>
        <p:spPr/>
        <p:txBody>
          <a:bodyPr>
            <a:normAutofit/>
          </a:bodyPr>
          <a:lstStyle>
            <a:lvl1pPr>
              <a:defRPr sz="2400">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205864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3BB7AF-7095-E81B-2261-C3FD8221FB43}"/>
              </a:ext>
            </a:extLst>
          </p:cNvPr>
          <p:cNvSpPr>
            <a:spLocks noGrp="1"/>
          </p:cNvSpPr>
          <p:nvPr>
            <p:ph type="title"/>
          </p:nvPr>
        </p:nvSpPr>
        <p:spPr>
          <a:xfrm>
            <a:off x="2939968" y="1027152"/>
            <a:ext cx="8013941" cy="1900298"/>
          </a:xfrm>
        </p:spPr>
        <p:txBody>
          <a:bodyPr anchor="b"/>
          <a:lstStyle>
            <a:lvl1pPr algn="l">
              <a:defRPr sz="6000" b="1" i="0">
                <a:latin typeface="Corbel" panose="020B0503020204020204" pitchFamily="34" charset="0"/>
              </a:defRPr>
            </a:lvl1pPr>
          </a:lstStyle>
          <a:p>
            <a:r>
              <a:rPr lang="es-ES" dirty="0"/>
              <a:t>Haga clic para modificar el estilo de título del patrón</a:t>
            </a:r>
            <a:endParaRPr lang="es-CL" dirty="0"/>
          </a:p>
        </p:txBody>
      </p:sp>
      <p:sp>
        <p:nvSpPr>
          <p:cNvPr id="3" name="Marcador de texto 2">
            <a:extLst>
              <a:ext uri="{FF2B5EF4-FFF2-40B4-BE49-F238E27FC236}">
                <a16:creationId xmlns:a16="http://schemas.microsoft.com/office/drawing/2014/main" id="{B175862E-9BB8-3408-6384-2FF55003F3D7}"/>
              </a:ext>
            </a:extLst>
          </p:cNvPr>
          <p:cNvSpPr>
            <a:spLocks noGrp="1"/>
          </p:cNvSpPr>
          <p:nvPr>
            <p:ph type="body" idx="1"/>
          </p:nvPr>
        </p:nvSpPr>
        <p:spPr>
          <a:xfrm>
            <a:off x="2939968" y="2954438"/>
            <a:ext cx="8013942" cy="976113"/>
          </a:xfrm>
        </p:spPr>
        <p:txBody>
          <a:bodyPr/>
          <a:lstStyle>
            <a:lvl1pPr marL="0" indent="0" algn="l">
              <a:buNone/>
              <a:defRPr sz="2400">
                <a:solidFill>
                  <a:schemeClr val="tx1">
                    <a:tint val="7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70078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0393A8-46B3-7D9C-75A2-3BB95D37A1A7}"/>
              </a:ext>
            </a:extLst>
          </p:cNvPr>
          <p:cNvSpPr>
            <a:spLocks noGrp="1"/>
          </p:cNvSpPr>
          <p:nvPr>
            <p:ph type="title"/>
          </p:nvPr>
        </p:nvSpPr>
        <p:spPr/>
        <p:txBody>
          <a:bodyPr/>
          <a:lstStyle>
            <a:lvl1pPr>
              <a:defRPr b="1" i="0">
                <a:latin typeface="Corbel" panose="020B0503020204020204" pitchFamily="34" charset="0"/>
              </a:defRPr>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B3B747A-60E5-14F5-5844-5BBCE302872E}"/>
              </a:ext>
            </a:extLst>
          </p:cNvPr>
          <p:cNvSpPr>
            <a:spLocks noGrp="1"/>
          </p:cNvSpPr>
          <p:nvPr>
            <p:ph sz="half" idx="1"/>
          </p:nvPr>
        </p:nvSpPr>
        <p:spPr>
          <a:xfrm>
            <a:off x="838200" y="1825625"/>
            <a:ext cx="5181600" cy="4351338"/>
          </a:xfrm>
        </p:spPr>
        <p:txBody>
          <a:bodyPr>
            <a:normAutofit/>
          </a:bodyPr>
          <a:lstStyle>
            <a:lvl1pPr>
              <a:buClr>
                <a:schemeClr val="accent2"/>
              </a:buClr>
              <a:defRPr sz="2400">
                <a:latin typeface="+mj-lt"/>
              </a:defRPr>
            </a:lvl1pPr>
            <a:lvl2pPr>
              <a:buClr>
                <a:schemeClr val="accent2"/>
              </a:buClr>
              <a:defRPr sz="2000">
                <a:latin typeface="+mj-lt"/>
              </a:defRPr>
            </a:lvl2pPr>
            <a:lvl3pPr>
              <a:buClr>
                <a:schemeClr val="accent2"/>
              </a:buClr>
              <a:defRPr sz="1800">
                <a:latin typeface="+mj-lt"/>
              </a:defRPr>
            </a:lvl3pPr>
            <a:lvl4pPr>
              <a:buClr>
                <a:schemeClr val="accent2"/>
              </a:buClr>
              <a:defRPr sz="1600">
                <a:latin typeface="+mj-lt"/>
              </a:defRPr>
            </a:lvl4pPr>
            <a:lvl5pPr>
              <a:buClr>
                <a:schemeClr val="accent2"/>
              </a:buClr>
              <a:defRPr sz="1600">
                <a:latin typeface="+mj-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E9649982-7381-AEC7-1FD0-CD7CF1033513}"/>
              </a:ext>
            </a:extLst>
          </p:cNvPr>
          <p:cNvSpPr>
            <a:spLocks noGrp="1"/>
          </p:cNvSpPr>
          <p:nvPr>
            <p:ph sz="half" idx="2"/>
          </p:nvPr>
        </p:nvSpPr>
        <p:spPr>
          <a:xfrm>
            <a:off x="6172200" y="1825625"/>
            <a:ext cx="5181600" cy="4351338"/>
          </a:xfrm>
        </p:spPr>
        <p:txBody>
          <a:bodyPr>
            <a:normAutofit/>
          </a:bodyPr>
          <a:lstStyle>
            <a:lvl1pPr>
              <a:buClr>
                <a:schemeClr val="accent2"/>
              </a:buClr>
              <a:defRPr sz="2400">
                <a:latin typeface="+mj-lt"/>
              </a:defRPr>
            </a:lvl1pPr>
            <a:lvl2pPr>
              <a:buClr>
                <a:schemeClr val="accent2"/>
              </a:buClr>
              <a:defRPr sz="2000">
                <a:latin typeface="+mj-lt"/>
              </a:defRPr>
            </a:lvl2pPr>
            <a:lvl3pPr>
              <a:buClr>
                <a:schemeClr val="accent2"/>
              </a:buClr>
              <a:defRPr sz="1800">
                <a:latin typeface="+mj-lt"/>
              </a:defRPr>
            </a:lvl3pPr>
            <a:lvl4pPr>
              <a:buClr>
                <a:schemeClr val="accent2"/>
              </a:buClr>
              <a:defRPr sz="1600">
                <a:latin typeface="+mj-lt"/>
              </a:defRPr>
            </a:lvl4pPr>
            <a:lvl5pPr>
              <a:buClr>
                <a:schemeClr val="accent2"/>
              </a:buClr>
              <a:defRPr sz="1600">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2857931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CA6951-D820-7BA8-CE16-24A9F6BC88AB}"/>
              </a:ext>
            </a:extLst>
          </p:cNvPr>
          <p:cNvSpPr>
            <a:spLocks noGrp="1"/>
          </p:cNvSpPr>
          <p:nvPr>
            <p:ph type="title"/>
          </p:nvPr>
        </p:nvSpPr>
        <p:spPr>
          <a:xfrm>
            <a:off x="839788" y="365125"/>
            <a:ext cx="10515600" cy="1325563"/>
          </a:xfrm>
        </p:spPr>
        <p:txBody>
          <a:bodyPr/>
          <a:lstStyle>
            <a:lvl1pPr>
              <a:defRPr b="1" i="0">
                <a:latin typeface="Corbel" panose="020B0503020204020204" pitchFamily="34" charset="0"/>
              </a:defRPr>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4DF9877-7D10-AABB-B6B2-8C2E347665A8}"/>
              </a:ext>
            </a:extLst>
          </p:cNvPr>
          <p:cNvSpPr>
            <a:spLocks noGrp="1"/>
          </p:cNvSpPr>
          <p:nvPr>
            <p:ph type="body" idx="1"/>
          </p:nvPr>
        </p:nvSpPr>
        <p:spPr>
          <a:xfrm>
            <a:off x="839788" y="1681163"/>
            <a:ext cx="5157787"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45EC9D6F-CE81-8041-10B1-618F9EB54BBF}"/>
              </a:ext>
            </a:extLst>
          </p:cNvPr>
          <p:cNvSpPr>
            <a:spLocks noGrp="1"/>
          </p:cNvSpPr>
          <p:nvPr>
            <p:ph sz="half" idx="2"/>
          </p:nvPr>
        </p:nvSpPr>
        <p:spPr>
          <a:xfrm>
            <a:off x="839788" y="2505075"/>
            <a:ext cx="5157787" cy="3684588"/>
          </a:xfrm>
        </p:spPr>
        <p:txBody>
          <a:bodyPr>
            <a:normAutofit/>
          </a:bodyPr>
          <a:lstStyle>
            <a:lvl1pPr>
              <a:buClr>
                <a:schemeClr val="accent2"/>
              </a:buClr>
              <a:defRPr sz="2400">
                <a:latin typeface="+mj-lt"/>
              </a:defRPr>
            </a:lvl1pPr>
            <a:lvl2pPr>
              <a:buClr>
                <a:schemeClr val="accent2"/>
              </a:buClr>
              <a:defRPr sz="2000">
                <a:latin typeface="+mj-lt"/>
              </a:defRPr>
            </a:lvl2pPr>
            <a:lvl3pPr>
              <a:buClr>
                <a:schemeClr val="accent2"/>
              </a:buClr>
              <a:defRPr sz="1800">
                <a:latin typeface="+mj-lt"/>
              </a:defRPr>
            </a:lvl3pPr>
            <a:lvl4pPr>
              <a:buClr>
                <a:schemeClr val="accent2"/>
              </a:buClr>
              <a:defRPr sz="1600">
                <a:latin typeface="+mj-lt"/>
              </a:defRPr>
            </a:lvl4pPr>
            <a:lvl5pPr>
              <a:buClr>
                <a:schemeClr val="accent2"/>
              </a:buClr>
              <a:defRPr sz="1600">
                <a:latin typeface="+mj-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41CAA83E-6847-7797-26C6-39FBAEAB9842}"/>
              </a:ext>
            </a:extLst>
          </p:cNvPr>
          <p:cNvSpPr>
            <a:spLocks noGrp="1"/>
          </p:cNvSpPr>
          <p:nvPr>
            <p:ph type="body" sz="quarter" idx="3"/>
          </p:nvPr>
        </p:nvSpPr>
        <p:spPr>
          <a:xfrm>
            <a:off x="6172200" y="1681163"/>
            <a:ext cx="5183188" cy="82391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920FD2D8-9F50-4D66-6CB8-B9C1E5D843F9}"/>
              </a:ext>
            </a:extLst>
          </p:cNvPr>
          <p:cNvSpPr>
            <a:spLocks noGrp="1"/>
          </p:cNvSpPr>
          <p:nvPr>
            <p:ph sz="quarter" idx="4"/>
          </p:nvPr>
        </p:nvSpPr>
        <p:spPr>
          <a:xfrm>
            <a:off x="6172200" y="2505075"/>
            <a:ext cx="5183188" cy="3684588"/>
          </a:xfrm>
        </p:spPr>
        <p:txBody>
          <a:bodyPr>
            <a:normAutofit/>
          </a:bodyPr>
          <a:lstStyle>
            <a:lvl1pPr>
              <a:buClr>
                <a:schemeClr val="accent2"/>
              </a:buClr>
              <a:defRPr sz="2400">
                <a:latin typeface="+mj-lt"/>
              </a:defRPr>
            </a:lvl1pPr>
            <a:lvl2pPr>
              <a:buClr>
                <a:schemeClr val="accent2"/>
              </a:buClr>
              <a:defRPr sz="2000">
                <a:latin typeface="+mj-lt"/>
              </a:defRPr>
            </a:lvl2pPr>
            <a:lvl3pPr>
              <a:buClr>
                <a:schemeClr val="accent2"/>
              </a:buClr>
              <a:defRPr sz="1800">
                <a:latin typeface="+mj-lt"/>
              </a:defRPr>
            </a:lvl3pPr>
            <a:lvl4pPr>
              <a:buClr>
                <a:schemeClr val="accent2"/>
              </a:buClr>
              <a:defRPr sz="1600">
                <a:latin typeface="+mj-lt"/>
              </a:defRPr>
            </a:lvl4pPr>
            <a:lvl5pPr>
              <a:buClr>
                <a:schemeClr val="accent2"/>
              </a:buClr>
              <a:defRPr sz="1600">
                <a:latin typeface="+mj-lt"/>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59646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42F143-67C1-9439-C026-548F3BFA922A}"/>
              </a:ext>
            </a:extLst>
          </p:cNvPr>
          <p:cNvSpPr>
            <a:spLocks noGrp="1"/>
          </p:cNvSpPr>
          <p:nvPr>
            <p:ph type="title"/>
          </p:nvPr>
        </p:nvSpPr>
        <p:spPr>
          <a:xfrm>
            <a:off x="1877510" y="631343"/>
            <a:ext cx="8436980" cy="1325563"/>
          </a:xfrm>
        </p:spPr>
        <p:txBody>
          <a:bodyPr/>
          <a:lstStyle>
            <a:lvl1pPr algn="ctr">
              <a:defRPr b="1" i="0">
                <a:latin typeface="Corbel" panose="020B0503020204020204" pitchFamily="34" charset="0"/>
              </a:defRPr>
            </a:lvl1pPr>
          </a:lstStyle>
          <a:p>
            <a:r>
              <a:rPr lang="es-ES"/>
              <a:t>Haga clic para modificar el estilo de título del patrón</a:t>
            </a:r>
            <a:endParaRPr lang="es-CL"/>
          </a:p>
        </p:txBody>
      </p:sp>
      <p:sp>
        <p:nvSpPr>
          <p:cNvPr id="8" name="Marcador de texto 7">
            <a:extLst>
              <a:ext uri="{FF2B5EF4-FFF2-40B4-BE49-F238E27FC236}">
                <a16:creationId xmlns:a16="http://schemas.microsoft.com/office/drawing/2014/main" id="{077A7E38-B18A-61F1-31E3-53F901EC6DC4}"/>
              </a:ext>
            </a:extLst>
          </p:cNvPr>
          <p:cNvSpPr>
            <a:spLocks noGrp="1"/>
          </p:cNvSpPr>
          <p:nvPr>
            <p:ph type="body" sz="quarter" idx="10"/>
          </p:nvPr>
        </p:nvSpPr>
        <p:spPr>
          <a:xfrm>
            <a:off x="1878013" y="2257426"/>
            <a:ext cx="8435975" cy="3483618"/>
          </a:xfrm>
        </p:spPr>
        <p:txBody>
          <a:bodyPr>
            <a:normAutofit/>
          </a:bodyPr>
          <a:lstStyle>
            <a:lvl1pPr>
              <a:buClr>
                <a:schemeClr val="accent2"/>
              </a:buClr>
              <a:defRPr sz="2400"/>
            </a:lvl1pPr>
            <a:lvl2pPr>
              <a:buClr>
                <a:schemeClr val="accent2"/>
              </a:buClr>
              <a:defRPr sz="2000"/>
            </a:lvl2pPr>
            <a:lvl3pPr>
              <a:buClr>
                <a:schemeClr val="accent2"/>
              </a:buClr>
              <a:defRPr sz="1800"/>
            </a:lvl3pPr>
            <a:lvl4pPr>
              <a:buClr>
                <a:schemeClr val="accent2"/>
              </a:buClr>
              <a:defRPr sz="1600"/>
            </a:lvl4pPr>
            <a:lvl5pPr>
              <a:buClr>
                <a:schemeClr val="accent2"/>
              </a:buCl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788366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A2F48E8-A8E5-0B22-8D68-61C23325D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3DA98A9-C44C-E3AA-909F-F1A94B185B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2232950613"/>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4" r:id="rId3"/>
    <p:sldLayoutId id="2147483663" r:id="rId4"/>
    <p:sldLayoutId id="2147483650" r:id="rId5"/>
    <p:sldLayoutId id="2147483651" r:id="rId6"/>
    <p:sldLayoutId id="2147483652" r:id="rId7"/>
    <p:sldLayoutId id="2147483653" r:id="rId8"/>
    <p:sldLayoutId id="2147483654" r:id="rId9"/>
    <p:sldLayoutId id="2147483660" r:id="rId10"/>
    <p:sldLayoutId id="2147483655" r:id="rId11"/>
    <p:sldLayoutId id="2147483656" r:id="rId12"/>
    <p:sldLayoutId id="2147483657" r:id="rId13"/>
    <p:sldLayoutId id="2147483665" r:id="rId14"/>
    <p:sldLayoutId id="2147483661" r:id="rId15"/>
    <p:sldLayoutId id="2147483658" r:id="rId16"/>
    <p:sldLayoutId id="2147483659" r:id="rId17"/>
    <p:sldLayoutId id="2147483677" r:id="rId18"/>
  </p:sldLayoutIdLst>
  <p:txStyles>
    <p:titleStyle>
      <a:lvl1pPr algn="l" defTabSz="914400" rtl="0" eaLnBrk="1" latinLnBrk="0" hangingPunct="1">
        <a:lnSpc>
          <a:spcPct val="90000"/>
        </a:lnSpc>
        <a:spcBef>
          <a:spcPct val="0"/>
        </a:spcBef>
        <a:buNone/>
        <a:defRPr sz="4400" b="1" i="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120647808"/>
      </p:ext>
    </p:extLst>
  </p:cSld>
  <p:clrMap bg1="lt1" tx1="dk1" bg2="dk2" tx2="lt2" accent1="accent1" accent2="accent2" accent3="accent3" accent4="accent4" accent5="accent5" accent6="accent6" hlink="hlink" folHlink="folHlink"/>
  <p:sldLayoutIdLst>
    <p:sldLayoutId id="2147483667" r:id="rId1"/>
    <p:sldLayoutId id="2147483670" r:id="rId2"/>
    <p:sldLayoutId id="2147483671" r:id="rId3"/>
    <p:sldLayoutId id="2147483672" r:id="rId4"/>
    <p:sldLayoutId id="2147483673" r:id="rId5"/>
    <p:sldLayoutId id="2147483674" r:id="rId6"/>
    <p:sldLayoutId id="2147483675" r:id="rId7"/>
    <p:sldLayoutId id="214748367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extLst>
      <p:ext uri="{BB962C8B-B14F-4D97-AF65-F5344CB8AC3E}">
        <p14:creationId xmlns:p14="http://schemas.microsoft.com/office/powerpoint/2010/main" val="1201136129"/>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70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10846120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10.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png"/><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36054" y="-470130"/>
            <a:ext cx="8235099" cy="8235099"/>
            <a:chOff x="0" y="0"/>
            <a:chExt cx="6350000" cy="6350000"/>
          </a:xfrm>
        </p:grpSpPr>
        <p:sp>
          <p:nvSpPr>
            <p:cNvPr id="3" name="Freeform 3"/>
            <p:cNvSpPr/>
            <p:nvPr/>
          </p:nvSpPr>
          <p:spPr>
            <a:xfrm>
              <a:off x="31877" y="31877"/>
              <a:ext cx="6286246" cy="6286246"/>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2"/>
              <a:stretch>
                <a:fillRect l="-25046" r="-25046"/>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9437080" y="2951576"/>
            <a:ext cx="2658653" cy="1108880"/>
          </a:xfrm>
          <a:custGeom>
            <a:avLst/>
            <a:gdLst/>
            <a:ahLst/>
            <a:cxnLst/>
            <a:rect l="l" t="t" r="r" b="b"/>
            <a:pathLst>
              <a:path w="3987979" h="1663320">
                <a:moveTo>
                  <a:pt x="0" y="0"/>
                </a:moveTo>
                <a:lnTo>
                  <a:pt x="3987979" y="0"/>
                </a:lnTo>
                <a:lnTo>
                  <a:pt x="3987979" y="1663320"/>
                </a:lnTo>
                <a:lnTo>
                  <a:pt x="0" y="166332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456652" y="6452617"/>
            <a:ext cx="5618769" cy="236475"/>
          </a:xfrm>
          <a:prstGeom prst="rect">
            <a:avLst/>
          </a:prstGeom>
        </p:spPr>
        <p:txBody>
          <a:bodyPr lIns="0" tIns="0" rIns="0" bIns="0" rtlCol="0" anchor="t">
            <a:spAutoFit/>
          </a:bodyPr>
          <a:lstStyle/>
          <a:p>
            <a:pPr marL="0" marR="0" lvl="0" indent="0" algn="l" defTabSz="609630" rtl="0" eaLnBrk="1" fontAlgn="auto" latinLnBrk="0" hangingPunct="1">
              <a:lnSpc>
                <a:spcPts val="1811"/>
              </a:lnSpc>
              <a:spcBef>
                <a:spcPts val="0"/>
              </a:spcBef>
              <a:spcAft>
                <a:spcPts val="0"/>
              </a:spcAft>
              <a:buClrTx/>
              <a:buSzTx/>
              <a:buFontTx/>
              <a:buNone/>
              <a:tabLst/>
              <a:defRPr/>
            </a:pPr>
            <a:r>
              <a:rPr kumimoji="0" lang="en-US" sz="2000" b="1" i="0" u="none" strike="noStrike" kern="1200" cap="none" spc="25" normalizeH="0" baseline="0" noProof="0" dirty="0">
                <a:ln>
                  <a:noFill/>
                </a:ln>
                <a:solidFill>
                  <a:srgbClr val="065790"/>
                </a:solidFill>
                <a:effectLst/>
                <a:uLnTx/>
                <a:uFillTx/>
                <a:latin typeface="Montserrat" panose="00000500000000000000" pitchFamily="2" charset="0"/>
                <a:ea typeface="Century Gothic Paneuropean"/>
                <a:cs typeface="Arial" panose="020B0604020202020204" pitchFamily="34" charset="0"/>
                <a:sym typeface="Century Gothic Paneuropean"/>
              </a:rPr>
              <a:t>The Water Positive Think Tank</a:t>
            </a:r>
          </a:p>
        </p:txBody>
      </p:sp>
      <p:sp>
        <p:nvSpPr>
          <p:cNvPr id="8" name="TextBox 5">
            <a:extLst>
              <a:ext uri="{FF2B5EF4-FFF2-40B4-BE49-F238E27FC236}">
                <a16:creationId xmlns:a16="http://schemas.microsoft.com/office/drawing/2014/main" id="{B0356C3A-BE6F-C7EC-E7F1-FA0E12C11A67}"/>
              </a:ext>
            </a:extLst>
          </p:cNvPr>
          <p:cNvSpPr txBox="1"/>
          <p:nvPr/>
        </p:nvSpPr>
        <p:spPr>
          <a:xfrm>
            <a:off x="456652" y="405383"/>
            <a:ext cx="1876125" cy="627351"/>
          </a:xfrm>
          <a:prstGeom prst="rect">
            <a:avLst/>
          </a:prstGeom>
        </p:spPr>
        <p:txBody>
          <a:bodyPr wrap="square" lIns="0" tIns="0" rIns="0" bIns="0" rtlCol="0" anchor="t">
            <a:spAutoFit/>
          </a:bodyPr>
          <a:lstStyle/>
          <a:p>
            <a:pPr marL="0" marR="0" lvl="0" indent="0" algn="l" defTabSz="609630" rtl="0" eaLnBrk="1" fontAlgn="auto" latinLnBrk="0" hangingPunct="1">
              <a:lnSpc>
                <a:spcPts val="2382"/>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65790"/>
                </a:solidFill>
                <a:effectLst/>
                <a:uLnTx/>
                <a:uFillTx/>
                <a:latin typeface="Montserrat" panose="00000500000000000000" pitchFamily="2" charset="0"/>
                <a:ea typeface="Arial Bold"/>
                <a:cs typeface="Arial Bold"/>
                <a:sym typeface="Arial Bold"/>
              </a:rPr>
              <a:t>Water Positive</a:t>
            </a:r>
          </a:p>
        </p:txBody>
      </p:sp>
      <p:sp>
        <p:nvSpPr>
          <p:cNvPr id="9" name="Título 12">
            <a:extLst>
              <a:ext uri="{FF2B5EF4-FFF2-40B4-BE49-F238E27FC236}">
                <a16:creationId xmlns:a16="http://schemas.microsoft.com/office/drawing/2014/main" id="{171F7971-3F5E-085B-CAD2-07B8C4B64377}"/>
              </a:ext>
            </a:extLst>
          </p:cNvPr>
          <p:cNvSpPr txBox="1">
            <a:spLocks/>
          </p:cNvSpPr>
          <p:nvPr/>
        </p:nvSpPr>
        <p:spPr>
          <a:xfrm>
            <a:off x="560347" y="3171121"/>
            <a:ext cx="5989788" cy="51575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ontserrat" panose="00000500000000000000" pitchFamily="2" charset="0"/>
              </a:rPr>
              <a:t>“Water Positive</a:t>
            </a:r>
            <a:r>
              <a:rPr lang="en-US" sz="2800" dirty="0">
                <a:solidFill>
                  <a:schemeClr val="tx1"/>
                </a:solidFill>
                <a:latin typeface="Montserrat" panose="00000500000000000000" pitchFamily="2" charset="0"/>
              </a:rPr>
              <a:t> </a:t>
            </a:r>
            <a:r>
              <a:rPr kumimoji="0" lang="en-US" sz="2800" b="1" i="0" u="none" strike="noStrike" kern="1200" cap="none" spc="0" normalizeH="0" baseline="0" noProof="0" dirty="0">
                <a:ln>
                  <a:noFill/>
                </a:ln>
                <a:solidFill>
                  <a:schemeClr val="tx1"/>
                </a:solidFill>
                <a:effectLst/>
                <a:uLnTx/>
                <a:uFillTx/>
                <a:latin typeface="Montserrat" panose="00000500000000000000" pitchFamily="2" charset="0"/>
              </a:rPr>
              <a:t>Training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4D72B4D-39B0-D1DE-16D4-565CEB283DE0}"/>
              </a:ext>
            </a:extLst>
          </p:cNvPr>
          <p:cNvPicPr>
            <a:picLocks noChangeAspect="1"/>
          </p:cNvPicPr>
          <p:nvPr/>
        </p:nvPicPr>
        <p:blipFill>
          <a:blip r:embed="rId2"/>
          <a:stretch>
            <a:fillRect/>
          </a:stretch>
        </p:blipFill>
        <p:spPr>
          <a:xfrm>
            <a:off x="294115" y="208489"/>
            <a:ext cx="10808762" cy="5313973"/>
          </a:xfrm>
          <a:prstGeom prst="rect">
            <a:avLst/>
          </a:prstGeom>
        </p:spPr>
      </p:pic>
      <p:sp>
        <p:nvSpPr>
          <p:cNvPr id="4" name="CuadroTexto 3">
            <a:extLst>
              <a:ext uri="{FF2B5EF4-FFF2-40B4-BE49-F238E27FC236}">
                <a16:creationId xmlns:a16="http://schemas.microsoft.com/office/drawing/2014/main" id="{C4BAF1E3-C3F2-B35D-AEDF-D0378949391B}"/>
              </a:ext>
            </a:extLst>
          </p:cNvPr>
          <p:cNvSpPr txBox="1"/>
          <p:nvPr/>
        </p:nvSpPr>
        <p:spPr>
          <a:xfrm>
            <a:off x="294115" y="5745570"/>
            <a:ext cx="1152569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Montserrat" panose="00000500000000000000" pitchFamily="2" charset="0"/>
                <a:ea typeface="Microsoft GothicNeo" panose="020B0503020000020004" pitchFamily="34" charset="-127"/>
                <a:cs typeface="Microsoft GothicNeo" panose="020B0503020000020004" pitchFamily="34" charset="-127"/>
                <a:sym typeface="Arial"/>
              </a:rPr>
              <a:t>Over 350 companies have signed the CEO Water Mandate and committed to becoming water positive, investing to return more water than they use.</a:t>
            </a:r>
            <a:endParaRPr kumimoji="0" lang="es-ES" sz="2000" b="0" i="0" u="none" strike="noStrike" kern="0" cap="none" spc="0" normalizeH="0" baseline="0" noProof="0" dirty="0">
              <a:ln>
                <a:noFill/>
              </a:ln>
              <a:solidFill>
                <a:srgbClr val="000000"/>
              </a:solidFill>
              <a:effectLst/>
              <a:uLnTx/>
              <a:uFillTx/>
              <a:latin typeface="Montserrat" panose="00000500000000000000" pitchFamily="2" charset="0"/>
              <a:ea typeface="Microsoft GothicNeo" panose="020B0503020000020004" pitchFamily="34" charset="-127"/>
              <a:cs typeface="Microsoft GothicNeo" panose="020B0503020000020004" pitchFamily="34" charset="-127"/>
              <a:sym typeface="Arial"/>
            </a:endParaRPr>
          </a:p>
        </p:txBody>
      </p:sp>
      <p:sp>
        <p:nvSpPr>
          <p:cNvPr id="5" name="CuadroTexto 4">
            <a:extLst>
              <a:ext uri="{FF2B5EF4-FFF2-40B4-BE49-F238E27FC236}">
                <a16:creationId xmlns:a16="http://schemas.microsoft.com/office/drawing/2014/main" id="{FD526830-BC22-4C31-F21F-C307E97DA023}"/>
              </a:ext>
            </a:extLst>
          </p:cNvPr>
          <p:cNvSpPr txBox="1"/>
          <p:nvPr/>
        </p:nvSpPr>
        <p:spPr>
          <a:xfrm>
            <a:off x="969922" y="312640"/>
            <a:ext cx="9180650" cy="95410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Montserrat" panose="00000500000000000000" pitchFamily="2" charset="0"/>
                <a:ea typeface="Microsoft GothicNeo" panose="020B0503020000020004" pitchFamily="34" charset="-127"/>
                <a:cs typeface="Microsoft GothicNeo" panose="020B0503020000020004" pitchFamily="34" charset="-127"/>
                <a:sym typeface="Arial"/>
              </a:rPr>
              <a:t>The pledges by major corporations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Montserrat" panose="00000500000000000000" pitchFamily="2" charset="0"/>
                <a:ea typeface="Microsoft GothicNeo" panose="020B0503020000020004" pitchFamily="34" charset="-127"/>
                <a:cs typeface="Microsoft GothicNeo" panose="020B0503020000020004" pitchFamily="34" charset="-127"/>
                <a:sym typeface="Arial"/>
              </a:rPr>
              <a:t>to became Water Positive by 2030-2050</a:t>
            </a:r>
            <a:endParaRPr kumimoji="0" lang="es-ES" sz="2800" b="1" i="0" u="none" strike="noStrike" kern="0" cap="none" spc="0" normalizeH="0" baseline="0" noProof="0" dirty="0">
              <a:ln>
                <a:noFill/>
              </a:ln>
              <a:solidFill>
                <a:srgbClr val="000000"/>
              </a:solidFill>
              <a:effectLst/>
              <a:uLnTx/>
              <a:uFillTx/>
              <a:latin typeface="Montserrat" panose="00000500000000000000" pitchFamily="2" charset="0"/>
              <a:cs typeface="Arial"/>
              <a:sym typeface="Arial"/>
            </a:endParaRPr>
          </a:p>
        </p:txBody>
      </p:sp>
    </p:spTree>
    <p:extLst>
      <p:ext uri="{BB962C8B-B14F-4D97-AF65-F5344CB8AC3E}">
        <p14:creationId xmlns:p14="http://schemas.microsoft.com/office/powerpoint/2010/main" val="868781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116;p4">
            <a:extLst>
              <a:ext uri="{FF2B5EF4-FFF2-40B4-BE49-F238E27FC236}">
                <a16:creationId xmlns:a16="http://schemas.microsoft.com/office/drawing/2014/main" id="{68032D89-B355-5DA3-3D9B-8348907ACA72}"/>
              </a:ext>
            </a:extLst>
          </p:cNvPr>
          <p:cNvSpPr txBox="1"/>
          <p:nvPr/>
        </p:nvSpPr>
        <p:spPr>
          <a:xfrm>
            <a:off x="4723093" y="197290"/>
            <a:ext cx="3434911" cy="726441"/>
          </a:xfrm>
          <a:prstGeom prst="rect">
            <a:avLst/>
          </a:prstGeom>
        </p:spPr>
        <p:txBody>
          <a:bodyPr spcFirstLastPara="1" vert="horz" lIns="91440" tIns="45720" rIns="91440" bIns="45720" rtlCol="0" anchor="ctr" anchorCtr="0">
            <a:noAutofit/>
          </a:bodyPr>
          <a:lstStyle/>
          <a:p>
            <a:pPr marL="0" marR="0" lvl="0" indent="0" fontAlgn="auto">
              <a:lnSpc>
                <a:spcPct val="90000"/>
              </a:lnSpc>
              <a:spcBef>
                <a:spcPct val="0"/>
              </a:spcBef>
              <a:spcAft>
                <a:spcPts val="600"/>
              </a:spcAft>
              <a:buClr>
                <a:srgbClr val="000000"/>
              </a:buClr>
              <a:buSzPts val="4000"/>
              <a:tabLst/>
              <a:defRPr/>
            </a:pPr>
            <a:r>
              <a:rPr kumimoji="0" lang="en-US" sz="4400" b="1" i="0" u="none" strike="noStrike" kern="1200" cap="none" spc="0" normalizeH="0" baseline="0" noProof="0" dirty="0">
                <a:ln>
                  <a:noFill/>
                </a:ln>
                <a:solidFill>
                  <a:srgbClr val="000000"/>
                </a:solidFill>
                <a:effectLst/>
                <a:uLnTx/>
                <a:uFillTx/>
                <a:latin typeface="Montserrat" panose="00000500000000000000" pitchFamily="2" charset="0"/>
                <a:ea typeface="+mj-ea"/>
                <a:cs typeface="+mj-cs"/>
                <a:sym typeface="Montserrat Light"/>
              </a:rPr>
              <a:t>Definition</a:t>
            </a:r>
          </a:p>
        </p:txBody>
      </p:sp>
      <p:sp>
        <p:nvSpPr>
          <p:cNvPr id="8" name="CuadroTexto 10">
            <a:extLst>
              <a:ext uri="{FF2B5EF4-FFF2-40B4-BE49-F238E27FC236}">
                <a16:creationId xmlns:a16="http://schemas.microsoft.com/office/drawing/2014/main" id="{014E1546-9BDC-6C51-8F2A-349B9A14DC14}"/>
              </a:ext>
            </a:extLst>
          </p:cNvPr>
          <p:cNvSpPr txBox="1"/>
          <p:nvPr/>
        </p:nvSpPr>
        <p:spPr>
          <a:xfrm>
            <a:off x="4723093" y="1354551"/>
            <a:ext cx="7072586" cy="4841360"/>
          </a:xfrm>
          <a:prstGeom prst="rect">
            <a:avLst/>
          </a:prstGeom>
        </p:spPr>
        <p:txBody>
          <a:bodyPr vert="horz" lIns="91440" tIns="45720" rIns="91440" bIns="45720" rtlCol="0">
            <a:noAutofit/>
          </a:bodyPr>
          <a:lstStyle/>
          <a:p>
            <a:pPr algn="just">
              <a:lnSpc>
                <a:spcPct val="90000"/>
              </a:lnSpc>
              <a:spcAft>
                <a:spcPts val="600"/>
              </a:spcAft>
            </a:pPr>
            <a:r>
              <a:rPr lang="en-US" sz="1600" kern="1200" dirty="0">
                <a:solidFill>
                  <a:srgbClr val="000000"/>
                </a:solidFill>
                <a:latin typeface="Montserrat" panose="00000500000000000000" pitchFamily="2" charset="0"/>
              </a:rPr>
              <a:t>The concept of </a:t>
            </a:r>
            <a:r>
              <a:rPr lang="en-US" sz="1600" b="1" kern="1200" dirty="0">
                <a:solidFill>
                  <a:srgbClr val="000000"/>
                </a:solidFill>
                <a:latin typeface="Montserrat" panose="00000500000000000000" pitchFamily="2" charset="0"/>
              </a:rPr>
              <a:t>Water Positive </a:t>
            </a:r>
            <a:r>
              <a:rPr lang="en-US" sz="1600" kern="1200" dirty="0">
                <a:solidFill>
                  <a:srgbClr val="000000"/>
                </a:solidFill>
                <a:latin typeface="Montserrat" panose="00000500000000000000" pitchFamily="2" charset="0"/>
              </a:rPr>
              <a:t>can be defined as the concept where an entity, such as a company, community, or individual, goes beyond simply conserving water and actively contributes to the sustainable management and restoration of water resources. This involves implementing practices and technologies that reduce water consumption, improve water quality, and enhance water availability. </a:t>
            </a:r>
          </a:p>
          <a:p>
            <a:pPr algn="just">
              <a:lnSpc>
                <a:spcPct val="90000"/>
              </a:lnSpc>
              <a:spcAft>
                <a:spcPts val="600"/>
              </a:spcAft>
            </a:pPr>
            <a:endParaRPr lang="en-US" sz="1600" b="1" i="1" dirty="0">
              <a:solidFill>
                <a:srgbClr val="000000"/>
              </a:solidFill>
              <a:latin typeface="Montserrat" panose="00000500000000000000" pitchFamily="2" charset="0"/>
            </a:endParaRPr>
          </a:p>
          <a:p>
            <a:pPr algn="just">
              <a:lnSpc>
                <a:spcPct val="90000"/>
              </a:lnSpc>
              <a:spcAft>
                <a:spcPts val="600"/>
              </a:spcAft>
            </a:pPr>
            <a:r>
              <a:rPr lang="en-US" sz="1600" b="1" i="1" kern="1200" dirty="0">
                <a:solidFill>
                  <a:srgbClr val="000000"/>
                </a:solidFill>
                <a:latin typeface="Montserrat" panose="00000500000000000000" pitchFamily="2" charset="0"/>
              </a:rPr>
              <a:t>The goal of being water positive is to leave a positive impact on water resources and ensure that more water is conserved and restored than is used or depleted. </a:t>
            </a:r>
          </a:p>
          <a:p>
            <a:pPr algn="just">
              <a:lnSpc>
                <a:spcPct val="90000"/>
              </a:lnSpc>
              <a:spcAft>
                <a:spcPts val="600"/>
              </a:spcAft>
            </a:pPr>
            <a:endParaRPr lang="en-US" sz="1600" kern="1200" dirty="0">
              <a:solidFill>
                <a:srgbClr val="000000"/>
              </a:solidFill>
              <a:latin typeface="Montserrat" panose="00000500000000000000" pitchFamily="2" charset="0"/>
            </a:endParaRPr>
          </a:p>
          <a:p>
            <a:pPr algn="just">
              <a:lnSpc>
                <a:spcPct val="90000"/>
              </a:lnSpc>
              <a:spcAft>
                <a:spcPts val="600"/>
              </a:spcAft>
            </a:pPr>
            <a:r>
              <a:rPr lang="en-US" sz="1600" kern="1200" dirty="0">
                <a:solidFill>
                  <a:srgbClr val="000000"/>
                </a:solidFill>
                <a:latin typeface="Montserrat" panose="00000500000000000000" pitchFamily="2" charset="0"/>
              </a:rPr>
              <a:t>The 3 dimensions (Net Positive Water Impact, NPWI): </a:t>
            </a:r>
          </a:p>
          <a:p>
            <a:pPr algn="just">
              <a:lnSpc>
                <a:spcPct val="90000"/>
              </a:lnSpc>
              <a:spcAft>
                <a:spcPts val="600"/>
              </a:spcAft>
            </a:pPr>
            <a:endParaRPr lang="en-US" sz="1600" kern="1200" dirty="0">
              <a:solidFill>
                <a:srgbClr val="000000"/>
              </a:solidFill>
              <a:latin typeface="Montserrat" panose="00000500000000000000" pitchFamily="2" charset="0"/>
            </a:endParaRPr>
          </a:p>
          <a:p>
            <a:pPr marL="342900" indent="-342900" algn="just">
              <a:lnSpc>
                <a:spcPct val="90000"/>
              </a:lnSpc>
              <a:spcAft>
                <a:spcPts val="600"/>
              </a:spcAft>
              <a:buFont typeface="Arial" panose="020B0604020202020204" pitchFamily="34" charset="0"/>
              <a:buChar char="•"/>
            </a:pPr>
            <a:r>
              <a:rPr lang="en-US" sz="1600" kern="1200" dirty="0">
                <a:solidFill>
                  <a:srgbClr val="000000"/>
                </a:solidFill>
                <a:latin typeface="Montserrat" panose="00000500000000000000" pitchFamily="2" charset="0"/>
              </a:rPr>
              <a:t>Quantity</a:t>
            </a:r>
          </a:p>
          <a:p>
            <a:pPr marL="342900" indent="-342900" algn="just">
              <a:lnSpc>
                <a:spcPct val="90000"/>
              </a:lnSpc>
              <a:spcAft>
                <a:spcPts val="600"/>
              </a:spcAft>
              <a:buFont typeface="Arial" panose="020B0604020202020204" pitchFamily="34" charset="0"/>
              <a:buChar char="•"/>
            </a:pPr>
            <a:r>
              <a:rPr lang="en-US" sz="1600" kern="1200" dirty="0">
                <a:solidFill>
                  <a:srgbClr val="000000"/>
                </a:solidFill>
                <a:latin typeface="Montserrat" panose="00000500000000000000" pitchFamily="2" charset="0"/>
              </a:rPr>
              <a:t>Quality</a:t>
            </a:r>
          </a:p>
          <a:p>
            <a:pPr marL="342900" indent="-342900" algn="just">
              <a:lnSpc>
                <a:spcPct val="90000"/>
              </a:lnSpc>
              <a:spcAft>
                <a:spcPts val="600"/>
              </a:spcAft>
              <a:buFont typeface="Arial" panose="020B0604020202020204" pitchFamily="34" charset="0"/>
              <a:buChar char="•"/>
            </a:pPr>
            <a:r>
              <a:rPr lang="en-US" sz="1600" kern="1200" dirty="0">
                <a:solidFill>
                  <a:srgbClr val="000000"/>
                </a:solidFill>
                <a:latin typeface="Montserrat" panose="00000500000000000000" pitchFamily="2" charset="0"/>
              </a:rPr>
              <a:t>Access (Geo-localization)</a:t>
            </a:r>
          </a:p>
        </p:txBody>
      </p:sp>
      <p:pic>
        <p:nvPicPr>
          <p:cNvPr id="19" name="Imagen 18">
            <a:extLst>
              <a:ext uri="{FF2B5EF4-FFF2-40B4-BE49-F238E27FC236}">
                <a16:creationId xmlns:a16="http://schemas.microsoft.com/office/drawing/2014/main" id="{F3158811-1AF4-C34D-C021-471B86FDE031}"/>
              </a:ext>
            </a:extLst>
          </p:cNvPr>
          <p:cNvPicPr>
            <a:picLocks noChangeAspect="1"/>
          </p:cNvPicPr>
          <p:nvPr/>
        </p:nvPicPr>
        <p:blipFill>
          <a:blip r:embed="rId2"/>
          <a:stretch>
            <a:fillRect/>
          </a:stretch>
        </p:blipFill>
        <p:spPr>
          <a:xfrm>
            <a:off x="678030" y="1354551"/>
            <a:ext cx="3144361" cy="4437928"/>
          </a:xfrm>
          <a:prstGeom prst="rect">
            <a:avLst/>
          </a:prstGeom>
        </p:spPr>
      </p:pic>
      <p:pic>
        <p:nvPicPr>
          <p:cNvPr id="3" name="Imagen 2">
            <a:extLst>
              <a:ext uri="{FF2B5EF4-FFF2-40B4-BE49-F238E27FC236}">
                <a16:creationId xmlns:a16="http://schemas.microsoft.com/office/drawing/2014/main" id="{DAF1F446-4285-AFF7-C7CF-ED58311F261D}"/>
              </a:ext>
            </a:extLst>
          </p:cNvPr>
          <p:cNvPicPr>
            <a:picLocks noChangeAspect="1"/>
          </p:cNvPicPr>
          <p:nvPr/>
        </p:nvPicPr>
        <p:blipFill>
          <a:blip r:embed="rId3"/>
          <a:stretch>
            <a:fillRect/>
          </a:stretch>
        </p:blipFill>
        <p:spPr>
          <a:xfrm>
            <a:off x="8741166" y="5318323"/>
            <a:ext cx="3285336" cy="1371175"/>
          </a:xfrm>
          <a:prstGeom prst="rect">
            <a:avLst/>
          </a:prstGeom>
        </p:spPr>
      </p:pic>
    </p:spTree>
    <p:extLst>
      <p:ext uri="{BB962C8B-B14F-4D97-AF65-F5344CB8AC3E}">
        <p14:creationId xmlns:p14="http://schemas.microsoft.com/office/powerpoint/2010/main" val="2637002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Google Shape;116;p4">
            <a:extLst>
              <a:ext uri="{FF2B5EF4-FFF2-40B4-BE49-F238E27FC236}">
                <a16:creationId xmlns:a16="http://schemas.microsoft.com/office/drawing/2014/main" id="{68032D89-B355-5DA3-3D9B-8348907ACA72}"/>
              </a:ext>
            </a:extLst>
          </p:cNvPr>
          <p:cNvSpPr txBox="1"/>
          <p:nvPr/>
        </p:nvSpPr>
        <p:spPr>
          <a:xfrm>
            <a:off x="555431" y="419878"/>
            <a:ext cx="10898424" cy="589791"/>
          </a:xfrm>
          <a:prstGeom prst="rect">
            <a:avLst/>
          </a:prstGeom>
        </p:spPr>
        <p:txBody>
          <a:bodyPr spcFirstLastPara="1" vert="horz" lIns="91440" tIns="45720" rIns="91440" bIns="45720" rtlCol="0" anchor="ctr" anchorCtr="0">
            <a:normAutofit/>
          </a:bodyPr>
          <a:lstStyle/>
          <a:p>
            <a:pPr marL="0" marR="0" lvl="0" indent="0" fontAlgn="auto">
              <a:lnSpc>
                <a:spcPct val="90000"/>
              </a:lnSpc>
              <a:spcBef>
                <a:spcPct val="0"/>
              </a:spcBef>
              <a:spcAft>
                <a:spcPts val="600"/>
              </a:spcAft>
              <a:buClr>
                <a:srgbClr val="000000"/>
              </a:buClr>
              <a:buSzPts val="4000"/>
              <a:tabLst/>
              <a:defRPr/>
            </a:pPr>
            <a:r>
              <a:rPr lang="en-US" sz="2400" b="1" dirty="0">
                <a:solidFill>
                  <a:srgbClr val="000000"/>
                </a:solidFill>
                <a:latin typeface="Montserrat" panose="00000500000000000000" pitchFamily="2" charset="0"/>
                <a:ea typeface="+mj-ea"/>
                <a:cs typeface="+mj-cs"/>
                <a:sym typeface="Montserrat Light"/>
              </a:rPr>
              <a:t>Microsoft learnings on the journey to Water Positive</a:t>
            </a:r>
            <a:endParaRPr kumimoji="0" lang="en-US" sz="2400" b="1" i="0" u="none" strike="noStrike" kern="1200" cap="none" spc="0" normalizeH="0" baseline="0" noProof="0" dirty="0">
              <a:ln>
                <a:noFill/>
              </a:ln>
              <a:solidFill>
                <a:srgbClr val="000000"/>
              </a:solidFill>
              <a:effectLst/>
              <a:uLnTx/>
              <a:uFillTx/>
              <a:latin typeface="Montserrat" panose="00000500000000000000" pitchFamily="2" charset="0"/>
              <a:ea typeface="+mj-ea"/>
              <a:cs typeface="+mj-cs"/>
              <a:sym typeface="Montserrat Light"/>
            </a:endParaRPr>
          </a:p>
        </p:txBody>
      </p:sp>
      <p:pic>
        <p:nvPicPr>
          <p:cNvPr id="9" name="Picture 8">
            <a:extLst>
              <a:ext uri="{FF2B5EF4-FFF2-40B4-BE49-F238E27FC236}">
                <a16:creationId xmlns:a16="http://schemas.microsoft.com/office/drawing/2014/main" id="{FB7BE038-FAE8-35C4-8A9E-B878E81E7DDD}"/>
              </a:ext>
            </a:extLst>
          </p:cNvPr>
          <p:cNvPicPr>
            <a:picLocks noChangeAspect="1"/>
          </p:cNvPicPr>
          <p:nvPr/>
        </p:nvPicPr>
        <p:blipFill>
          <a:blip r:embed="rId2"/>
          <a:stretch>
            <a:fillRect/>
          </a:stretch>
        </p:blipFill>
        <p:spPr>
          <a:xfrm>
            <a:off x="679149" y="1628979"/>
            <a:ext cx="7153462" cy="3839637"/>
          </a:xfrm>
          <a:prstGeom prst="rect">
            <a:avLst/>
          </a:prstGeom>
        </p:spPr>
      </p:pic>
      <p:pic>
        <p:nvPicPr>
          <p:cNvPr id="19" name="Picture 18">
            <a:extLst>
              <a:ext uri="{FF2B5EF4-FFF2-40B4-BE49-F238E27FC236}">
                <a16:creationId xmlns:a16="http://schemas.microsoft.com/office/drawing/2014/main" id="{1E93956A-101D-D1B5-80B1-F68FF21DFF83}"/>
              </a:ext>
            </a:extLst>
          </p:cNvPr>
          <p:cNvPicPr>
            <a:picLocks noChangeAspect="1"/>
          </p:cNvPicPr>
          <p:nvPr/>
        </p:nvPicPr>
        <p:blipFill>
          <a:blip r:embed="rId3"/>
          <a:stretch>
            <a:fillRect/>
          </a:stretch>
        </p:blipFill>
        <p:spPr>
          <a:xfrm>
            <a:off x="8420059" y="1623767"/>
            <a:ext cx="3207848" cy="1805233"/>
          </a:xfrm>
          <a:prstGeom prst="rect">
            <a:avLst/>
          </a:prstGeom>
        </p:spPr>
      </p:pic>
      <p:pic>
        <p:nvPicPr>
          <p:cNvPr id="23" name="Picture 22">
            <a:extLst>
              <a:ext uri="{FF2B5EF4-FFF2-40B4-BE49-F238E27FC236}">
                <a16:creationId xmlns:a16="http://schemas.microsoft.com/office/drawing/2014/main" id="{A05A05D6-5A2F-1D67-45F5-3B350C5F897B}"/>
              </a:ext>
            </a:extLst>
          </p:cNvPr>
          <p:cNvPicPr>
            <a:picLocks noChangeAspect="1"/>
          </p:cNvPicPr>
          <p:nvPr/>
        </p:nvPicPr>
        <p:blipFill>
          <a:blip r:embed="rId4"/>
          <a:stretch>
            <a:fillRect/>
          </a:stretch>
        </p:blipFill>
        <p:spPr>
          <a:xfrm>
            <a:off x="10695689" y="177235"/>
            <a:ext cx="940880" cy="940880"/>
          </a:xfrm>
          <a:prstGeom prst="rect">
            <a:avLst/>
          </a:prstGeom>
        </p:spPr>
      </p:pic>
      <p:pic>
        <p:nvPicPr>
          <p:cNvPr id="3" name="Imagen 2">
            <a:extLst>
              <a:ext uri="{FF2B5EF4-FFF2-40B4-BE49-F238E27FC236}">
                <a16:creationId xmlns:a16="http://schemas.microsoft.com/office/drawing/2014/main" id="{98B97F87-24DB-30D4-402E-28587E458EEE}"/>
              </a:ext>
            </a:extLst>
          </p:cNvPr>
          <p:cNvPicPr>
            <a:picLocks noChangeAspect="1"/>
          </p:cNvPicPr>
          <p:nvPr/>
        </p:nvPicPr>
        <p:blipFill>
          <a:blip r:embed="rId5"/>
          <a:stretch>
            <a:fillRect/>
          </a:stretch>
        </p:blipFill>
        <p:spPr>
          <a:xfrm>
            <a:off x="8741166" y="5318323"/>
            <a:ext cx="3285336" cy="1371175"/>
          </a:xfrm>
          <a:prstGeom prst="rect">
            <a:avLst/>
          </a:prstGeom>
        </p:spPr>
      </p:pic>
    </p:spTree>
    <p:extLst>
      <p:ext uri="{BB962C8B-B14F-4D97-AF65-F5344CB8AC3E}">
        <p14:creationId xmlns:p14="http://schemas.microsoft.com/office/powerpoint/2010/main" val="1304068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87DA749-5F84-F8FD-15D9-BB24C7052F5A}"/>
              </a:ext>
            </a:extLst>
          </p:cNvPr>
          <p:cNvSpPr txBox="1"/>
          <p:nvPr/>
        </p:nvSpPr>
        <p:spPr>
          <a:xfrm>
            <a:off x="685800" y="2341729"/>
            <a:ext cx="9458818" cy="897297"/>
          </a:xfrm>
          <a:prstGeom prst="rect">
            <a:avLst/>
          </a:prstGeom>
        </p:spPr>
        <p:txBody>
          <a:bodyPr lIns="0" tIns="0" rIns="0" bIns="0" rtlCol="0" anchor="t">
            <a:spAutoFit/>
          </a:bodyPr>
          <a:lstStyle/>
          <a:p>
            <a:pPr marL="0" marR="0" lvl="0" indent="0" algn="l" defTabSz="914400" rtl="0" eaLnBrk="1" fontAlgn="auto" latinLnBrk="0" hangingPunct="1">
              <a:lnSpc>
                <a:spcPts val="2439"/>
              </a:lnSpc>
              <a:spcBef>
                <a:spcPts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a:p>
            <a:pPr marL="0" marR="0" lvl="0" indent="0" algn="l" defTabSz="914400" rtl="0" eaLnBrk="1" fontAlgn="auto" latinLnBrk="0" hangingPunct="1">
              <a:lnSpc>
                <a:spcPts val="2439"/>
              </a:lnSpc>
              <a:spcBef>
                <a:spcPts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a:p>
            <a:pPr marL="0" marR="0" lvl="0" indent="0" algn="l" defTabSz="914400" rtl="0" eaLnBrk="1" fontAlgn="auto" latinLnBrk="0" hangingPunct="1">
              <a:lnSpc>
                <a:spcPts val="2439"/>
              </a:lnSpc>
              <a:spcBef>
                <a:spcPct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p:txBody>
      </p:sp>
      <p:sp>
        <p:nvSpPr>
          <p:cNvPr id="31" name="Google Shape;217;p14">
            <a:extLst>
              <a:ext uri="{FF2B5EF4-FFF2-40B4-BE49-F238E27FC236}">
                <a16:creationId xmlns:a16="http://schemas.microsoft.com/office/drawing/2014/main" id="{B9079683-9DEE-72B5-F356-FE7197E18140}"/>
              </a:ext>
            </a:extLst>
          </p:cNvPr>
          <p:cNvSpPr txBox="1"/>
          <p:nvPr/>
        </p:nvSpPr>
        <p:spPr>
          <a:xfrm>
            <a:off x="8359450" y="271152"/>
            <a:ext cx="4024302"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800" b="0" i="0" u="none" strike="noStrike" kern="0" cap="none" spc="0" normalizeH="0" baseline="0" noProof="0" dirty="0" err="1">
                <a:ln>
                  <a:noFill/>
                </a:ln>
                <a:solidFill>
                  <a:srgbClr val="FFFFFF"/>
                </a:solidFill>
                <a:effectLst/>
                <a:uLnTx/>
                <a:uFillTx/>
                <a:latin typeface="Montserrat" panose="00000500000000000000" pitchFamily="2" charset="0"/>
                <a:cs typeface="Arial"/>
                <a:sym typeface="Arial"/>
              </a:rPr>
              <a:t>The</a:t>
            </a:r>
            <a:r>
              <a:rPr kumimoji="0" lang="es-ES" sz="2800" b="0" i="0" u="none" strike="noStrike" kern="0" cap="none" spc="0" normalizeH="0" baseline="0" noProof="0" dirty="0">
                <a:ln>
                  <a:noFill/>
                </a:ln>
                <a:solidFill>
                  <a:srgbClr val="FFFFFF"/>
                </a:solidFill>
                <a:effectLst/>
                <a:uLnTx/>
                <a:uFillTx/>
                <a:latin typeface="Montserrat" panose="00000500000000000000" pitchFamily="2" charset="0"/>
                <a:cs typeface="Arial"/>
                <a:sym typeface="Arial"/>
              </a:rPr>
              <a:t> </a:t>
            </a:r>
            <a:r>
              <a:rPr kumimoji="0" lang="es-ES" sz="2800" b="0" i="0" u="none" strike="noStrike" kern="0" cap="none" spc="0" normalizeH="0" baseline="0" noProof="0" dirty="0" err="1">
                <a:ln>
                  <a:noFill/>
                </a:ln>
                <a:solidFill>
                  <a:srgbClr val="FFFFFF"/>
                </a:solidFill>
                <a:effectLst/>
                <a:uLnTx/>
                <a:uFillTx/>
                <a:latin typeface="Montserrat" panose="00000500000000000000" pitchFamily="2" charset="0"/>
                <a:cs typeface="Arial"/>
                <a:sym typeface="Arial"/>
              </a:rPr>
              <a:t>Environmental</a:t>
            </a:r>
            <a:r>
              <a:rPr kumimoji="0" lang="es-ES" sz="2800" b="0" i="0" u="none" strike="noStrike" kern="0" cap="none" spc="0" normalizeH="0" baseline="0" noProof="0" dirty="0">
                <a:ln>
                  <a:noFill/>
                </a:ln>
                <a:solidFill>
                  <a:srgbClr val="FFFFFF"/>
                </a:solidFill>
                <a:effectLst/>
                <a:uLnTx/>
                <a:uFillTx/>
                <a:latin typeface="Montserrat" panose="00000500000000000000" pitchFamily="2" charset="0"/>
                <a:cs typeface="Arial"/>
                <a:sym typeface="Arial"/>
              </a:rPr>
              <a:t> Footprint</a:t>
            </a:r>
            <a:endParaRPr kumimoji="0" lang="x-none" sz="2800" b="0" i="0" u="none" strike="noStrike" kern="0" cap="none" spc="0" normalizeH="0" baseline="0" noProof="0" dirty="0">
              <a:ln>
                <a:noFill/>
              </a:ln>
              <a:solidFill>
                <a:srgbClr val="FFFFFF"/>
              </a:solidFill>
              <a:effectLst/>
              <a:uLnTx/>
              <a:uFillTx/>
              <a:latin typeface="Montserrat" panose="00000500000000000000" pitchFamily="2" charset="0"/>
              <a:cs typeface="Arial"/>
              <a:sym typeface="Arial"/>
            </a:endParaRPr>
          </a:p>
        </p:txBody>
      </p:sp>
      <p:sp>
        <p:nvSpPr>
          <p:cNvPr id="8" name="Google Shape;201;p14">
            <a:extLst>
              <a:ext uri="{FF2B5EF4-FFF2-40B4-BE49-F238E27FC236}">
                <a16:creationId xmlns:a16="http://schemas.microsoft.com/office/drawing/2014/main" id="{07A72B32-6F83-9BE8-0598-C64A34F9EFD3}"/>
              </a:ext>
            </a:extLst>
          </p:cNvPr>
          <p:cNvSpPr/>
          <p:nvPr/>
        </p:nvSpPr>
        <p:spPr>
          <a:xfrm>
            <a:off x="2556925" y="412800"/>
            <a:ext cx="6201900" cy="6032400"/>
          </a:xfrm>
          <a:prstGeom prst="ellipse">
            <a:avLst/>
          </a:prstGeom>
          <a:noFill/>
          <a:ln w="1873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ea typeface="Calibri"/>
              <a:cs typeface="Calibri"/>
              <a:sym typeface="Calibri"/>
            </a:endParaRPr>
          </a:p>
        </p:txBody>
      </p:sp>
      <p:grpSp>
        <p:nvGrpSpPr>
          <p:cNvPr id="10" name="Google Shape;202;p14">
            <a:extLst>
              <a:ext uri="{FF2B5EF4-FFF2-40B4-BE49-F238E27FC236}">
                <a16:creationId xmlns:a16="http://schemas.microsoft.com/office/drawing/2014/main" id="{4DF1266F-8407-D374-37E1-610C37101686}"/>
              </a:ext>
            </a:extLst>
          </p:cNvPr>
          <p:cNvGrpSpPr/>
          <p:nvPr/>
        </p:nvGrpSpPr>
        <p:grpSpPr>
          <a:xfrm>
            <a:off x="3043752" y="814975"/>
            <a:ext cx="5228058" cy="5228058"/>
            <a:chOff x="1357124" y="2458"/>
            <a:chExt cx="5413750" cy="5413750"/>
          </a:xfrm>
        </p:grpSpPr>
        <p:sp>
          <p:nvSpPr>
            <p:cNvPr id="11" name="Google Shape;203;p14">
              <a:extLst>
                <a:ext uri="{FF2B5EF4-FFF2-40B4-BE49-F238E27FC236}">
                  <a16:creationId xmlns:a16="http://schemas.microsoft.com/office/drawing/2014/main" id="{72B12040-58F6-C615-C3AB-CF3E405C287F}"/>
                </a:ext>
              </a:extLst>
            </p:cNvPr>
            <p:cNvSpPr/>
            <p:nvPr/>
          </p:nvSpPr>
          <p:spPr>
            <a:xfrm>
              <a:off x="1980380" y="625714"/>
              <a:ext cx="4167238" cy="4167238"/>
            </a:xfrm>
            <a:prstGeom prst="blockArc">
              <a:avLst>
                <a:gd name="adj1" fmla="val 10800000"/>
                <a:gd name="adj2" fmla="val 162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204;p14">
              <a:extLst>
                <a:ext uri="{FF2B5EF4-FFF2-40B4-BE49-F238E27FC236}">
                  <a16:creationId xmlns:a16="http://schemas.microsoft.com/office/drawing/2014/main" id="{17CCC40A-B457-A736-ED76-F82D131E215C}"/>
                </a:ext>
              </a:extLst>
            </p:cNvPr>
            <p:cNvSpPr/>
            <p:nvPr/>
          </p:nvSpPr>
          <p:spPr>
            <a:xfrm>
              <a:off x="1980380" y="625714"/>
              <a:ext cx="4167238" cy="4167238"/>
            </a:xfrm>
            <a:prstGeom prst="blockArc">
              <a:avLst>
                <a:gd name="adj1" fmla="val 5400000"/>
                <a:gd name="adj2" fmla="val 108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Google Shape;205;p14">
              <a:extLst>
                <a:ext uri="{FF2B5EF4-FFF2-40B4-BE49-F238E27FC236}">
                  <a16:creationId xmlns:a16="http://schemas.microsoft.com/office/drawing/2014/main" id="{985B83AE-A33D-B13A-920C-B736D7A32A15}"/>
                </a:ext>
              </a:extLst>
            </p:cNvPr>
            <p:cNvSpPr/>
            <p:nvPr/>
          </p:nvSpPr>
          <p:spPr>
            <a:xfrm>
              <a:off x="1980380" y="625714"/>
              <a:ext cx="4167238" cy="4167238"/>
            </a:xfrm>
            <a:prstGeom prst="blockArc">
              <a:avLst>
                <a:gd name="adj1" fmla="val 0"/>
                <a:gd name="adj2" fmla="val 54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 name="Google Shape;206;p14">
              <a:extLst>
                <a:ext uri="{FF2B5EF4-FFF2-40B4-BE49-F238E27FC236}">
                  <a16:creationId xmlns:a16="http://schemas.microsoft.com/office/drawing/2014/main" id="{12E15FA3-91A9-329A-9D45-707CB0DDA476}"/>
                </a:ext>
              </a:extLst>
            </p:cNvPr>
            <p:cNvSpPr/>
            <p:nvPr/>
          </p:nvSpPr>
          <p:spPr>
            <a:xfrm>
              <a:off x="1980380" y="625714"/>
              <a:ext cx="4167238" cy="4167238"/>
            </a:xfrm>
            <a:prstGeom prst="blockArc">
              <a:avLst>
                <a:gd name="adj1" fmla="val 16200000"/>
                <a:gd name="adj2" fmla="val 0"/>
                <a:gd name="adj3" fmla="val 4642"/>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Google Shape;207;p14">
              <a:extLst>
                <a:ext uri="{FF2B5EF4-FFF2-40B4-BE49-F238E27FC236}">
                  <a16:creationId xmlns:a16="http://schemas.microsoft.com/office/drawing/2014/main" id="{5E4A6D73-94FD-B158-EB05-0F1D7AA31737}"/>
                </a:ext>
              </a:extLst>
            </p:cNvPr>
            <p:cNvSpPr/>
            <p:nvPr/>
          </p:nvSpPr>
          <p:spPr>
            <a:xfrm>
              <a:off x="3104554" y="1749888"/>
              <a:ext cx="1918890" cy="1918890"/>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208;p14">
              <a:extLst>
                <a:ext uri="{FF2B5EF4-FFF2-40B4-BE49-F238E27FC236}">
                  <a16:creationId xmlns:a16="http://schemas.microsoft.com/office/drawing/2014/main" id="{AB00AF11-4E49-5EDD-9E64-3DB674A0A9CE}"/>
                </a:ext>
              </a:extLst>
            </p:cNvPr>
            <p:cNvSpPr txBox="1"/>
            <p:nvPr/>
          </p:nvSpPr>
          <p:spPr>
            <a:xfrm>
              <a:off x="3385569" y="2030903"/>
              <a:ext cx="1356860" cy="1356860"/>
            </a:xfrm>
            <a:prstGeom prst="rect">
              <a:avLst/>
            </a:prstGeom>
            <a:noFill/>
            <a:ln>
              <a:noFill/>
            </a:ln>
          </p:spPr>
          <p:txBody>
            <a:bodyPr spcFirstLastPara="1" wrap="square" lIns="25400" tIns="25400" rIns="25400" bIns="25400" anchor="ctr" anchorCtr="0">
              <a:noAutofit/>
            </a:bodyPr>
            <a:lstStyle/>
            <a:p>
              <a:pPr marL="0" marR="0" lvl="0" indent="0" algn="ctr" defTabSz="914400" eaLnBrk="1" fontAlgn="auto" latinLnBrk="0" hangingPunct="1">
                <a:lnSpc>
                  <a:spcPct val="90000"/>
                </a:lnSpc>
                <a:spcBef>
                  <a:spcPts val="0"/>
                </a:spcBef>
                <a:spcAft>
                  <a:spcPts val="0"/>
                </a:spcAft>
                <a:buClr>
                  <a:srgbClr val="FFFFFF"/>
                </a:buClr>
                <a:buSzPts val="20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 Positive</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5" name="Google Shape;209;p14">
              <a:extLst>
                <a:ext uri="{FF2B5EF4-FFF2-40B4-BE49-F238E27FC236}">
                  <a16:creationId xmlns:a16="http://schemas.microsoft.com/office/drawing/2014/main" id="{1BDEEC8D-A888-AFE1-C8EF-198D40D2DEE6}"/>
                </a:ext>
              </a:extLst>
            </p:cNvPr>
            <p:cNvSpPr/>
            <p:nvPr/>
          </p:nvSpPr>
          <p:spPr>
            <a:xfrm>
              <a:off x="3392388" y="2458"/>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210;p14">
              <a:extLst>
                <a:ext uri="{FF2B5EF4-FFF2-40B4-BE49-F238E27FC236}">
                  <a16:creationId xmlns:a16="http://schemas.microsoft.com/office/drawing/2014/main" id="{B881C48D-02B0-7CAD-422B-C616C82FB45F}"/>
                </a:ext>
              </a:extLst>
            </p:cNvPr>
            <p:cNvSpPr txBox="1"/>
            <p:nvPr/>
          </p:nvSpPr>
          <p:spPr>
            <a:xfrm>
              <a:off x="3589098" y="199168"/>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a:p>
              <a:pPr marL="0" marR="0" lvl="0" indent="0" algn="ctr" defTabSz="914400" eaLnBrk="1" fontAlgn="auto" latinLnBrk="0" hangingPunct="1">
                <a:lnSpc>
                  <a:spcPct val="90000"/>
                </a:lnSpc>
                <a:spcBef>
                  <a:spcPts val="63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Footprint</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7" name="Google Shape;211;p14">
              <a:extLst>
                <a:ext uri="{FF2B5EF4-FFF2-40B4-BE49-F238E27FC236}">
                  <a16:creationId xmlns:a16="http://schemas.microsoft.com/office/drawing/2014/main" id="{42D78D91-3A43-8D67-CABD-4F6F280FD065}"/>
                </a:ext>
              </a:extLst>
            </p:cNvPr>
            <p:cNvSpPr/>
            <p:nvPr/>
          </p:nvSpPr>
          <p:spPr>
            <a:xfrm>
              <a:off x="5427651" y="2037721"/>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 name="Google Shape;212;p14">
              <a:extLst>
                <a:ext uri="{FF2B5EF4-FFF2-40B4-BE49-F238E27FC236}">
                  <a16:creationId xmlns:a16="http://schemas.microsoft.com/office/drawing/2014/main" id="{DF59765A-CE1D-EC7A-C393-4D30B29F7120}"/>
                </a:ext>
              </a:extLst>
            </p:cNvPr>
            <p:cNvSpPr txBox="1"/>
            <p:nvPr/>
          </p:nvSpPr>
          <p:spPr>
            <a:xfrm>
              <a:off x="5624361" y="2234431"/>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Social</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9" name="Google Shape;213;p14">
              <a:extLst>
                <a:ext uri="{FF2B5EF4-FFF2-40B4-BE49-F238E27FC236}">
                  <a16:creationId xmlns:a16="http://schemas.microsoft.com/office/drawing/2014/main" id="{2462AC4E-7841-F312-A6F8-816FC385E02D}"/>
                </a:ext>
              </a:extLst>
            </p:cNvPr>
            <p:cNvSpPr/>
            <p:nvPr/>
          </p:nvSpPr>
          <p:spPr>
            <a:xfrm>
              <a:off x="3392388" y="4072985"/>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 name="Google Shape;214;p14">
              <a:extLst>
                <a:ext uri="{FF2B5EF4-FFF2-40B4-BE49-F238E27FC236}">
                  <a16:creationId xmlns:a16="http://schemas.microsoft.com/office/drawing/2014/main" id="{AE2C088F-87D5-CC3B-BC57-E10EE3E689DD}"/>
                </a:ext>
              </a:extLst>
            </p:cNvPr>
            <p:cNvSpPr txBox="1"/>
            <p:nvPr/>
          </p:nvSpPr>
          <p:spPr>
            <a:xfrm>
              <a:off x="3589098" y="4269695"/>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 Footprint Trade</a:t>
              </a:r>
              <a:endParaRPr kumimoji="0" sz="15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41" name="Google Shape;215;p14">
              <a:extLst>
                <a:ext uri="{FF2B5EF4-FFF2-40B4-BE49-F238E27FC236}">
                  <a16:creationId xmlns:a16="http://schemas.microsoft.com/office/drawing/2014/main" id="{19D27783-812A-F657-B959-DE6673B47194}"/>
                </a:ext>
              </a:extLst>
            </p:cNvPr>
            <p:cNvSpPr/>
            <p:nvPr/>
          </p:nvSpPr>
          <p:spPr>
            <a:xfrm>
              <a:off x="1357124" y="2037721"/>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 name="Google Shape;216;p14">
              <a:extLst>
                <a:ext uri="{FF2B5EF4-FFF2-40B4-BE49-F238E27FC236}">
                  <a16:creationId xmlns:a16="http://schemas.microsoft.com/office/drawing/2014/main" id="{CDD34A6E-3934-7E51-3F4F-D94282D2A997}"/>
                </a:ext>
              </a:extLst>
            </p:cNvPr>
            <p:cNvSpPr txBox="1"/>
            <p:nvPr/>
          </p:nvSpPr>
          <p:spPr>
            <a:xfrm>
              <a:off x="1553834" y="2234431"/>
              <a:ext cx="949803" cy="949803"/>
            </a:xfrm>
            <a:prstGeom prst="rect">
              <a:avLst/>
            </a:prstGeom>
            <a:noFill/>
            <a:ln>
              <a:noFill/>
            </a:ln>
          </p:spPr>
          <p:txBody>
            <a:bodyPr spcFirstLastPara="1" wrap="square" lIns="21575" tIns="21575" rIns="21575" bIns="21575" anchor="ctr" anchorCtr="0">
              <a:noAutofit/>
            </a:bodyPr>
            <a:lstStyle/>
            <a:p>
              <a:pPr marL="0" marR="0" lvl="0" indent="0" algn="ctr" defTabSz="914400" eaLnBrk="1" fontAlgn="auto" latinLnBrk="0" hangingPunct="1">
                <a:lnSpc>
                  <a:spcPct val="90000"/>
                </a:lnSpc>
                <a:spcBef>
                  <a:spcPts val="0"/>
                </a:spcBef>
                <a:spcAft>
                  <a:spcPts val="0"/>
                </a:spcAft>
                <a:buClr>
                  <a:srgbClr val="FFFFFF"/>
                </a:buClr>
                <a:buSzPts val="17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Economy</a:t>
              </a:r>
              <a:endParaRPr kumimoji="0" sz="1500" b="0" i="0" u="none" strike="noStrike" kern="0" cap="none" spc="0" normalizeH="0" baseline="0" noProof="0">
                <a:ln>
                  <a:noFill/>
                </a:ln>
                <a:solidFill>
                  <a:srgbClr val="FFFFFF"/>
                </a:solidFill>
                <a:effectLst/>
                <a:uLnTx/>
                <a:uFillTx/>
                <a:latin typeface="Roboto"/>
                <a:ea typeface="Roboto"/>
                <a:cs typeface="Roboto"/>
                <a:sym typeface="Roboto"/>
              </a:endParaRPr>
            </a:p>
          </p:txBody>
        </p:sp>
      </p:grpSp>
      <p:sp>
        <p:nvSpPr>
          <p:cNvPr id="43" name="Google Shape;215;p14">
            <a:extLst>
              <a:ext uri="{FF2B5EF4-FFF2-40B4-BE49-F238E27FC236}">
                <a16:creationId xmlns:a16="http://schemas.microsoft.com/office/drawing/2014/main" id="{C2BF7F02-5554-9300-CAB8-E4FE44E621E7}"/>
              </a:ext>
            </a:extLst>
          </p:cNvPr>
          <p:cNvSpPr/>
          <p:nvPr/>
        </p:nvSpPr>
        <p:spPr>
          <a:xfrm>
            <a:off x="3043751" y="278701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 name="Google Shape;215;p14">
            <a:extLst>
              <a:ext uri="{FF2B5EF4-FFF2-40B4-BE49-F238E27FC236}">
                <a16:creationId xmlns:a16="http://schemas.microsoft.com/office/drawing/2014/main" id="{4D99242D-4E0A-15D5-91B6-DD9D261D9C17}"/>
              </a:ext>
            </a:extLst>
          </p:cNvPr>
          <p:cNvSpPr/>
          <p:nvPr/>
        </p:nvSpPr>
        <p:spPr>
          <a:xfrm>
            <a:off x="5009206" y="4712261"/>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5" name="Google Shape;215;p14">
            <a:extLst>
              <a:ext uri="{FF2B5EF4-FFF2-40B4-BE49-F238E27FC236}">
                <a16:creationId xmlns:a16="http://schemas.microsoft.com/office/drawing/2014/main" id="{C944432C-0C81-EA74-2C98-A251BBD659AA}"/>
              </a:ext>
            </a:extLst>
          </p:cNvPr>
          <p:cNvSpPr/>
          <p:nvPr/>
        </p:nvSpPr>
        <p:spPr>
          <a:xfrm>
            <a:off x="5042418" y="81497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6" name="Google Shape;215;p14">
            <a:extLst>
              <a:ext uri="{FF2B5EF4-FFF2-40B4-BE49-F238E27FC236}">
                <a16:creationId xmlns:a16="http://schemas.microsoft.com/office/drawing/2014/main" id="{DBA1C0E9-BF23-155A-B596-EB6D9A171337}"/>
              </a:ext>
            </a:extLst>
          </p:cNvPr>
          <p:cNvSpPr/>
          <p:nvPr/>
        </p:nvSpPr>
        <p:spPr>
          <a:xfrm>
            <a:off x="6996206" y="277384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215;p14">
            <a:extLst>
              <a:ext uri="{FF2B5EF4-FFF2-40B4-BE49-F238E27FC236}">
                <a16:creationId xmlns:a16="http://schemas.microsoft.com/office/drawing/2014/main" id="{0C32F40D-7E9C-2C13-7630-80FFA4FD38DE}"/>
              </a:ext>
            </a:extLst>
          </p:cNvPr>
          <p:cNvSpPr/>
          <p:nvPr/>
        </p:nvSpPr>
        <p:spPr>
          <a:xfrm>
            <a:off x="3043750" y="2796409"/>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215;p14">
            <a:extLst>
              <a:ext uri="{FF2B5EF4-FFF2-40B4-BE49-F238E27FC236}">
                <a16:creationId xmlns:a16="http://schemas.microsoft.com/office/drawing/2014/main" id="{35ED2035-58D9-D7CD-D682-6B4C6815B357}"/>
              </a:ext>
            </a:extLst>
          </p:cNvPr>
          <p:cNvSpPr/>
          <p:nvPr/>
        </p:nvSpPr>
        <p:spPr>
          <a:xfrm>
            <a:off x="5042418" y="811308"/>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75190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3"/>
        <p:cNvGrpSpPr/>
        <p:nvPr/>
      </p:nvGrpSpPr>
      <p:grpSpPr>
        <a:xfrm>
          <a:off x="0" y="0"/>
          <a:ext cx="0" cy="0"/>
          <a:chOff x="0" y="0"/>
          <a:chExt cx="0" cy="0"/>
        </a:xfrm>
      </p:grpSpPr>
      <p:sp>
        <p:nvSpPr>
          <p:cNvPr id="115" name="Google Shape;115;p4"/>
          <p:cNvSpPr txBox="1"/>
          <p:nvPr/>
        </p:nvSpPr>
        <p:spPr>
          <a:xfrm>
            <a:off x="246896" y="1014445"/>
            <a:ext cx="8338660" cy="3970277"/>
          </a:xfrm>
          <a:prstGeom prst="rect">
            <a:avLst/>
          </a:prstGeom>
          <a:noFill/>
          <a:ln>
            <a:noFill/>
          </a:ln>
        </p:spPr>
        <p:txBody>
          <a:bodyPr spcFirstLastPara="1" wrap="square" lIns="91425" tIns="45700" rIns="91425" bIns="45700" anchor="t" anchorCtr="0">
            <a:spAutoFit/>
          </a:bodyPr>
          <a:lstStyle/>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The water footprint is an environmental indicator that defines the total volume of freshwater used to produce the goods and services we routinely consume (as an individual, community, or business). </a:t>
            </a: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1200" b="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endParaRP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Water Footprint Standards:</a:t>
            </a: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lang="en-US" sz="1200" kern="0" dirty="0">
              <a:solidFill>
                <a:srgbClr val="000000"/>
              </a:solidFill>
              <a:latin typeface="Montserrat" panose="00000500000000000000" pitchFamily="2" charset="0"/>
              <a:ea typeface="Microsoft JhengHei" panose="020B0604030504040204" pitchFamily="34" charset="-120"/>
              <a:cs typeface="Roboto"/>
              <a:sym typeface="Roboto"/>
            </a:endParaRP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The Water Footprint Assessment Manual (WFN)</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ISO 14046:2014 </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Global Reporting Initiative (GRI - GRI 303: Water and Wastewater)</a:t>
            </a: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lang="en-US" sz="1200" kern="0" dirty="0">
              <a:solidFill>
                <a:srgbClr val="000000"/>
              </a:solidFill>
              <a:latin typeface="Montserrat" panose="00000500000000000000" pitchFamily="2" charset="0"/>
              <a:ea typeface="Microsoft JhengHei" panose="020B0604030504040204" pitchFamily="34" charset="-120"/>
              <a:cs typeface="Roboto"/>
              <a:sym typeface="Roboto"/>
            </a:endParaRP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Good Water Management Practices and Related Standards:</a:t>
            </a: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lang="en-US" sz="1200" kern="0" dirty="0">
              <a:solidFill>
                <a:srgbClr val="000000"/>
              </a:solidFill>
              <a:latin typeface="Montserrat" panose="00000500000000000000" pitchFamily="2" charset="0"/>
              <a:ea typeface="Microsoft JhengHei" panose="020B0604030504040204" pitchFamily="34" charset="-120"/>
              <a:cs typeface="Roboto"/>
              <a:sym typeface="Roboto"/>
            </a:endParaRP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Alliance for Water Stewardship (AWS) </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CDP Disclosure Insight Action </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Science Based Targets initiative (SBTi) </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lang="en-US" sz="1200" dirty="0">
                <a:latin typeface="Montserrat" panose="00000500000000000000" pitchFamily="2" charset="0"/>
              </a:rPr>
              <a:t>Volumetric Water Benefit Accounting (VWBA)</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2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WWF’s Water Risk Filter:</a:t>
            </a: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lang="en-US" sz="1200" kern="0" dirty="0">
              <a:solidFill>
                <a:srgbClr val="000000"/>
              </a:solidFill>
              <a:latin typeface="Montserrat" panose="00000500000000000000" pitchFamily="2" charset="0"/>
              <a:ea typeface="Microsoft JhengHei" panose="020B0604030504040204" pitchFamily="34" charset="-120"/>
              <a:cs typeface="Roboto"/>
              <a:sym typeface="Roboto"/>
            </a:endParaRP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200" b="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It's important to note that while the Water Footprint </a:t>
            </a:r>
            <a:r>
              <a:rPr kumimoji="0" lang="en-US" sz="1200" b="0" i="0" u="none" strike="noStrike" kern="0" cap="none" spc="0" normalizeH="0" baseline="0" noProof="0" dirty="0" err="1">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Standars</a:t>
            </a:r>
            <a:r>
              <a:rPr kumimoji="0" lang="en-US" sz="1200" b="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 are specifically about quantifying water footprint, the others (AWS, CDP, and SBTi) are more focused on overall water management, stewardship, and target-setting. These latter initiatives can complement water footprint assessments but serve different primary purposes.</a:t>
            </a:r>
            <a:endParaRPr kumimoji="0" sz="1200" b="0" i="0" u="none" strike="noStrike" kern="0" cap="none" spc="0" normalizeH="0" baseline="0" noProof="0" dirty="0">
              <a:ln>
                <a:noFill/>
              </a:ln>
              <a:solidFill>
                <a:srgbClr val="000000"/>
              </a:solidFill>
              <a:effectLst/>
              <a:uLnTx/>
              <a:uFillTx/>
              <a:latin typeface="Roboto"/>
              <a:ea typeface="Roboto"/>
              <a:cs typeface="Roboto"/>
              <a:sym typeface="Roboto"/>
            </a:endParaRPr>
          </a:p>
        </p:txBody>
      </p:sp>
      <p:sp>
        <p:nvSpPr>
          <p:cNvPr id="116" name="Google Shape;116;p4"/>
          <p:cNvSpPr txBox="1"/>
          <p:nvPr/>
        </p:nvSpPr>
        <p:spPr>
          <a:xfrm>
            <a:off x="568050" y="306445"/>
            <a:ext cx="50886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Montserrat Light"/>
                <a:sym typeface="Montserrat Light"/>
              </a:rPr>
              <a:t>Water Footprint</a:t>
            </a:r>
            <a:endParaRPr kumimoji="0" sz="40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Montserrat Light"/>
              <a:sym typeface="Montserrat Light"/>
            </a:endParaRPr>
          </a:p>
        </p:txBody>
      </p:sp>
      <p:sp>
        <p:nvSpPr>
          <p:cNvPr id="117" name="Google Shape;117;p4"/>
          <p:cNvSpPr txBox="1"/>
          <p:nvPr/>
        </p:nvSpPr>
        <p:spPr>
          <a:xfrm>
            <a:off x="461656" y="4984722"/>
            <a:ext cx="7979783" cy="1661963"/>
          </a:xfrm>
          <a:prstGeom prst="rect">
            <a:avLst/>
          </a:prstGeom>
          <a:noFill/>
          <a:ln>
            <a:noFill/>
          </a:ln>
        </p:spPr>
        <p:txBody>
          <a:bodyPr spcFirstLastPara="1" wrap="square" lIns="91425" tIns="91425" rIns="91425" bIns="91425" anchor="t" anchorCtr="0">
            <a:spAutoFit/>
          </a:bodyPr>
          <a:lstStyle/>
          <a:p>
            <a:pPr marL="425450" marR="0" lvl="0" indent="-285750" algn="just" defTabSz="914400" rtl="0" eaLnBrk="1" fontAlgn="auto" latinLnBrk="0" hangingPunct="1">
              <a:lnSpc>
                <a:spcPct val="100000"/>
              </a:lnSpc>
              <a:spcBef>
                <a:spcPts val="0"/>
              </a:spcBef>
              <a:spcAft>
                <a:spcPts val="0"/>
              </a:spcAft>
              <a:buClr>
                <a:srgbClr val="08A876"/>
              </a:buClr>
              <a:buSzPts val="1400"/>
              <a:buFont typeface="Wingdings" panose="05000000000000000000" pitchFamily="2" charset="2"/>
              <a:buChar char="§"/>
              <a:tabLst/>
              <a:defRPr/>
            </a:pPr>
            <a:r>
              <a:rPr kumimoji="0" lang="en-US" sz="1200" b="1" i="1" u="none" strike="noStrike" kern="0" cap="none" spc="0" normalizeH="0" baseline="0" noProof="0" dirty="0">
                <a:ln>
                  <a:noFill/>
                </a:ln>
                <a:solidFill>
                  <a:srgbClr val="08A876"/>
                </a:solidFill>
                <a:effectLst/>
                <a:uLnTx/>
                <a:uFillTx/>
                <a:latin typeface="Montserrat" panose="00000500000000000000" pitchFamily="2" charset="0"/>
                <a:ea typeface="Microsoft JhengHei" panose="020B0604030504040204" pitchFamily="34" charset="-120"/>
                <a:cs typeface="Roboto"/>
                <a:sym typeface="Roboto"/>
              </a:rPr>
              <a:t>Green water footprint: fraction of the footprint that comes directly from rainwater or snow and is stored in the soil in surface layers within reach of plants.</a:t>
            </a:r>
          </a:p>
          <a:p>
            <a:pPr marL="425450" marR="0" lvl="0" indent="-285750" algn="just" defTabSz="914400" rtl="0" eaLnBrk="1" fontAlgn="auto" latinLnBrk="0" hangingPunct="1">
              <a:lnSpc>
                <a:spcPct val="100000"/>
              </a:lnSpc>
              <a:spcBef>
                <a:spcPts val="0"/>
              </a:spcBef>
              <a:spcAft>
                <a:spcPts val="0"/>
              </a:spcAft>
              <a:buClr>
                <a:srgbClr val="08A876"/>
              </a:buClr>
              <a:buSzPts val="1400"/>
              <a:buFont typeface="Wingdings" panose="05000000000000000000" pitchFamily="2" charset="2"/>
              <a:buChar char="§"/>
              <a:tabLst/>
              <a:defRPr/>
            </a:pPr>
            <a:endParaRPr kumimoji="0" lang="en-US" sz="1200" b="1" i="1" u="none" strike="noStrike" kern="0" cap="none" spc="0" normalizeH="0" baseline="0" noProof="0" dirty="0">
              <a:ln>
                <a:noFill/>
              </a:ln>
              <a:solidFill>
                <a:srgbClr val="08A876"/>
              </a:solidFill>
              <a:effectLst/>
              <a:uLnTx/>
              <a:uFillTx/>
              <a:latin typeface="Montserrat" panose="00000500000000000000" pitchFamily="2" charset="0"/>
              <a:ea typeface="Microsoft JhengHei" panose="020B0604030504040204" pitchFamily="34" charset="-120"/>
              <a:cs typeface="Roboto"/>
              <a:sym typeface="Roboto"/>
            </a:endParaRPr>
          </a:p>
          <a:p>
            <a:pPr marL="425450" marR="0" lvl="0" indent="-285750" algn="just" defTabSz="914400" rtl="0" eaLnBrk="1" fontAlgn="auto" latinLnBrk="0" hangingPunct="1">
              <a:lnSpc>
                <a:spcPct val="100000"/>
              </a:lnSpc>
              <a:spcBef>
                <a:spcPts val="0"/>
              </a:spcBef>
              <a:spcAft>
                <a:spcPts val="0"/>
              </a:spcAft>
              <a:buClr>
                <a:srgbClr val="0070C0"/>
              </a:buClr>
              <a:buSzPts val="1400"/>
              <a:buFont typeface="Wingdings" panose="05000000000000000000" pitchFamily="2" charset="2"/>
              <a:buChar char="§"/>
              <a:tabLst/>
              <a:defRPr/>
            </a:pPr>
            <a:r>
              <a:rPr kumimoji="0" lang="en-US" sz="1200" b="1" i="1" u="none" strike="noStrike" kern="0" cap="none" spc="0" normalizeH="0" baseline="0" noProof="0" dirty="0">
                <a:ln>
                  <a:noFill/>
                </a:ln>
                <a:solidFill>
                  <a:srgbClr val="2828A8"/>
                </a:solidFill>
                <a:effectLst/>
                <a:uLnTx/>
                <a:uFillTx/>
                <a:latin typeface="Montserrat" panose="00000500000000000000" pitchFamily="2" charset="0"/>
                <a:ea typeface="Microsoft JhengHei" panose="020B0604030504040204" pitchFamily="34" charset="-120"/>
                <a:cs typeface="Roboto"/>
                <a:sym typeface="Roboto"/>
              </a:rPr>
              <a:t>Blue water footprint: Water that comes from natural or artificial sources through man-made infrastructure or facilities.</a:t>
            </a:r>
          </a:p>
          <a:p>
            <a:pPr marL="425450" marR="0" lvl="0" indent="-285750" algn="just" defTabSz="914400" rtl="0" eaLnBrk="1" fontAlgn="auto" latinLnBrk="0" hangingPunct="1">
              <a:lnSpc>
                <a:spcPct val="100000"/>
              </a:lnSpc>
              <a:spcBef>
                <a:spcPts val="0"/>
              </a:spcBef>
              <a:spcAft>
                <a:spcPts val="0"/>
              </a:spcAft>
              <a:buClr>
                <a:srgbClr val="08A876"/>
              </a:buClr>
              <a:buSzPts val="1400"/>
              <a:buFont typeface="Wingdings" panose="05000000000000000000" pitchFamily="2" charset="2"/>
              <a:buChar char="§"/>
              <a:tabLst/>
              <a:defRPr/>
            </a:pPr>
            <a:endParaRPr kumimoji="0" lang="en-US" sz="1200" b="1" i="1" u="none" strike="noStrike" kern="0" cap="none" spc="0" normalizeH="0" baseline="0" noProof="0" dirty="0">
              <a:ln>
                <a:noFill/>
              </a:ln>
              <a:solidFill>
                <a:srgbClr val="2828A8"/>
              </a:solidFill>
              <a:effectLst/>
              <a:uLnTx/>
              <a:uFillTx/>
              <a:latin typeface="Montserrat" panose="00000500000000000000" pitchFamily="2" charset="0"/>
              <a:ea typeface="Microsoft JhengHei" panose="020B0604030504040204" pitchFamily="34" charset="-120"/>
              <a:cs typeface="Roboto"/>
              <a:sym typeface="Roboto"/>
            </a:endParaRPr>
          </a:p>
          <a:p>
            <a:pPr marL="425450" marR="0" lvl="0" indent="-285750" algn="just" defTabSz="914400" rtl="0" eaLnBrk="1" fontAlgn="auto" latinLnBrk="0" hangingPunct="1">
              <a:lnSpc>
                <a:spcPct val="100000"/>
              </a:lnSpc>
              <a:spcBef>
                <a:spcPts val="0"/>
              </a:spcBef>
              <a:spcAft>
                <a:spcPts val="0"/>
              </a:spcAft>
              <a:buClr>
                <a:schemeClr val="tx1"/>
              </a:buClr>
              <a:buSzPts val="1400"/>
              <a:buFont typeface="Wingdings" panose="05000000000000000000" pitchFamily="2" charset="2"/>
              <a:buChar char="§"/>
              <a:tabLst/>
              <a:defRPr/>
            </a:pPr>
            <a:r>
              <a:rPr kumimoji="0" lang="en-US" sz="1200" b="1" i="1" u="none" strike="noStrike" kern="0" cap="none" spc="0" normalizeH="0" baseline="0" noProof="0" dirty="0">
                <a:ln>
                  <a:noFill/>
                </a:ln>
                <a:solidFill>
                  <a:srgbClr val="666666"/>
                </a:solidFill>
                <a:effectLst/>
                <a:uLnTx/>
                <a:uFillTx/>
                <a:latin typeface="Montserrat" panose="00000500000000000000" pitchFamily="2" charset="0"/>
                <a:ea typeface="Microsoft JhengHei" panose="020B0604030504040204" pitchFamily="34" charset="-120"/>
                <a:cs typeface="Roboto"/>
                <a:sym typeface="Roboto"/>
              </a:rPr>
              <a:t>Grey water footprint: Water polluted in production processes that subsequently needs to be diluted to comply with sectoral regulations.</a:t>
            </a:r>
            <a:endParaRPr kumimoji="0" sz="1200" b="1" i="0" u="none" strike="noStrike" kern="0" cap="none" spc="0" normalizeH="0" baseline="0" noProof="0" dirty="0">
              <a:ln>
                <a:noFill/>
              </a:ln>
              <a:solidFill>
                <a:srgbClr val="666666"/>
              </a:solidFill>
              <a:effectLst/>
              <a:uLnTx/>
              <a:uFillTx/>
              <a:latin typeface="Montserrat" panose="00000500000000000000" pitchFamily="2" charset="0"/>
              <a:ea typeface="Microsoft JhengHei" panose="020B0604030504040204" pitchFamily="34" charset="-120"/>
              <a:cs typeface="Calibri"/>
              <a:sym typeface="Calibri"/>
            </a:endParaRPr>
          </a:p>
        </p:txBody>
      </p:sp>
      <p:pic>
        <p:nvPicPr>
          <p:cNvPr id="1026" name="Picture 2" descr="What is a water footprint?">
            <a:extLst>
              <a:ext uri="{FF2B5EF4-FFF2-40B4-BE49-F238E27FC236}">
                <a16:creationId xmlns:a16="http://schemas.microsoft.com/office/drawing/2014/main" id="{D4E7EAFF-93DA-1F3E-C077-0E77EAEDB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5010" y="905957"/>
            <a:ext cx="2585144" cy="45278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0F297BF9-31C1-C81B-A615-F307E0463DA0}"/>
              </a:ext>
            </a:extLst>
          </p:cNvPr>
          <p:cNvPicPr>
            <a:picLocks noChangeAspect="1"/>
          </p:cNvPicPr>
          <p:nvPr/>
        </p:nvPicPr>
        <p:blipFill>
          <a:blip r:embed="rId4"/>
          <a:stretch>
            <a:fillRect/>
          </a:stretch>
        </p:blipFill>
        <p:spPr>
          <a:xfrm>
            <a:off x="8741166" y="5318323"/>
            <a:ext cx="3285336" cy="13711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4"/>
          <p:cNvSpPr txBox="1"/>
          <p:nvPr/>
        </p:nvSpPr>
        <p:spPr>
          <a:xfrm>
            <a:off x="226109" y="1075064"/>
            <a:ext cx="8338660" cy="3754834"/>
          </a:xfrm>
          <a:prstGeom prst="rect">
            <a:avLst/>
          </a:prstGeom>
          <a:noFill/>
          <a:ln>
            <a:noFill/>
          </a:ln>
        </p:spPr>
        <p:txBody>
          <a:bodyPr spcFirstLastPara="1" wrap="square" lIns="91425" tIns="45700" rIns="91425" bIns="45700" anchor="t" anchorCtr="0">
            <a:spAutoFit/>
          </a:bodyPr>
          <a:lstStyle/>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Water Footprint Certifiers (specifically for ISO 14046):</a:t>
            </a: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14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endParaRP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SGS</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Bureau Veritas</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TÜV SÜD</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DNV GL</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SCS Global Services</a:t>
            </a: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lang="en-US" sz="1400" b="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endParaRP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en-US" sz="14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Water Management and Water Stewardship Certifiers:</a:t>
            </a:r>
          </a:p>
          <a:p>
            <a:pPr marL="45720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endParaRPr lang="en-US" sz="1400" kern="0" dirty="0">
              <a:solidFill>
                <a:srgbClr val="000000"/>
              </a:solidFill>
              <a:latin typeface="Montserrat" panose="00000500000000000000" pitchFamily="2" charset="0"/>
              <a:ea typeface="Microsoft JhengHei" panose="020B0604030504040204" pitchFamily="34" charset="-120"/>
              <a:cs typeface="Roboto"/>
              <a:sym typeface="Roboto"/>
            </a:endParaRP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Alliance for Water Stewardship (AWS) - certifies water stewardship practices</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SGS </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Bureau Veritas</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DNV GL</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SCS Global Services </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rPr>
              <a:t>CDP Disclosure Insight Action </a:t>
            </a:r>
          </a:p>
          <a:p>
            <a:pPr marL="742950" marR="0" lvl="0" indent="-285750" algn="just" defTabSz="91440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endParaRPr kumimoji="0" lang="en-US" sz="1400"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Roboto"/>
              <a:sym typeface="Roboto"/>
            </a:endParaRPr>
          </a:p>
        </p:txBody>
      </p:sp>
      <p:sp>
        <p:nvSpPr>
          <p:cNvPr id="116" name="Google Shape;116;p4"/>
          <p:cNvSpPr txBox="1"/>
          <p:nvPr/>
        </p:nvSpPr>
        <p:spPr>
          <a:xfrm>
            <a:off x="568050" y="306445"/>
            <a:ext cx="50886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Montserrat Light"/>
                <a:sym typeface="Montserrat Light"/>
              </a:rPr>
              <a:t>Water Footprint</a:t>
            </a:r>
            <a:endParaRPr kumimoji="0" sz="40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Montserrat Light"/>
              <a:sym typeface="Montserrat Light"/>
            </a:endParaRPr>
          </a:p>
        </p:txBody>
      </p:sp>
      <p:pic>
        <p:nvPicPr>
          <p:cNvPr id="1026" name="Picture 2" descr="What is a water footprint?">
            <a:extLst>
              <a:ext uri="{FF2B5EF4-FFF2-40B4-BE49-F238E27FC236}">
                <a16:creationId xmlns:a16="http://schemas.microsoft.com/office/drawing/2014/main" id="{D4E7EAFF-93DA-1F3E-C077-0E77EAEDB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5010" y="1014445"/>
            <a:ext cx="2585144" cy="45278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0F297BF9-31C1-C81B-A615-F307E0463DA0}"/>
              </a:ext>
            </a:extLst>
          </p:cNvPr>
          <p:cNvPicPr>
            <a:picLocks noChangeAspect="1"/>
          </p:cNvPicPr>
          <p:nvPr/>
        </p:nvPicPr>
        <p:blipFill>
          <a:blip r:embed="rId4"/>
          <a:stretch>
            <a:fillRect/>
          </a:stretch>
        </p:blipFill>
        <p:spPr>
          <a:xfrm>
            <a:off x="8741166" y="5318323"/>
            <a:ext cx="3285336" cy="1371175"/>
          </a:xfrm>
          <a:prstGeom prst="rect">
            <a:avLst/>
          </a:prstGeom>
        </p:spPr>
      </p:pic>
      <p:sp>
        <p:nvSpPr>
          <p:cNvPr id="4" name="CuadroTexto 3">
            <a:extLst>
              <a:ext uri="{FF2B5EF4-FFF2-40B4-BE49-F238E27FC236}">
                <a16:creationId xmlns:a16="http://schemas.microsoft.com/office/drawing/2014/main" id="{86BB592A-543E-0BC3-01CC-301714A31106}"/>
              </a:ext>
            </a:extLst>
          </p:cNvPr>
          <p:cNvSpPr txBox="1"/>
          <p:nvPr/>
        </p:nvSpPr>
        <p:spPr>
          <a:xfrm>
            <a:off x="306060" y="4658173"/>
            <a:ext cx="8258709" cy="2031325"/>
          </a:xfrm>
          <a:prstGeom prst="rect">
            <a:avLst/>
          </a:prstGeom>
          <a:noFill/>
        </p:spPr>
        <p:txBody>
          <a:bodyPr wrap="square">
            <a:spAutoFit/>
          </a:bodyPr>
          <a:lstStyle/>
          <a:p>
            <a:pPr algn="just"/>
            <a:r>
              <a:rPr lang="en-US" sz="1400" dirty="0">
                <a:latin typeface="Montserrat" panose="00000500000000000000" pitchFamily="2" charset="0"/>
              </a:rPr>
              <a:t>Water Footprint Certifiers are likely to be more suitable for meeting CSDDD requirements due to their focus on quantitative measurement and standardized assessment of water use and impacts. This approach aligns well with the CSDDD's emphasis on precise reporting and comparability across companies and sectors. </a:t>
            </a:r>
          </a:p>
          <a:p>
            <a:pPr algn="just"/>
            <a:endParaRPr lang="en-US" sz="1400" dirty="0">
              <a:latin typeface="Montserrat" panose="00000500000000000000" pitchFamily="2" charset="0"/>
            </a:endParaRPr>
          </a:p>
          <a:p>
            <a:pPr algn="just"/>
            <a:r>
              <a:rPr lang="en-US" sz="1400" dirty="0">
                <a:latin typeface="Montserrat" panose="00000500000000000000" pitchFamily="2" charset="0"/>
              </a:rPr>
              <a:t>While water management certifications offer valuable insights into overall practices, the numerical precision and standardized methodology provided by water footprint certifications may prove more advantageous for regulatory compliance and detailed impact assessment required by the CSDDD.</a:t>
            </a:r>
          </a:p>
        </p:txBody>
      </p:sp>
    </p:spTree>
    <p:extLst>
      <p:ext uri="{BB962C8B-B14F-4D97-AF65-F5344CB8AC3E}">
        <p14:creationId xmlns:p14="http://schemas.microsoft.com/office/powerpoint/2010/main" val="887460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87DA749-5F84-F8FD-15D9-BB24C7052F5A}"/>
              </a:ext>
            </a:extLst>
          </p:cNvPr>
          <p:cNvSpPr txBox="1"/>
          <p:nvPr/>
        </p:nvSpPr>
        <p:spPr>
          <a:xfrm>
            <a:off x="685800" y="2341729"/>
            <a:ext cx="9458818" cy="897297"/>
          </a:xfrm>
          <a:prstGeom prst="rect">
            <a:avLst/>
          </a:prstGeom>
        </p:spPr>
        <p:txBody>
          <a:bodyPr lIns="0" tIns="0" rIns="0" bIns="0" rtlCol="0" anchor="t">
            <a:spAutoFit/>
          </a:bodyPr>
          <a:lstStyle/>
          <a:p>
            <a:pPr marL="0" marR="0" lvl="0" indent="0" algn="l" defTabSz="914400" rtl="0" eaLnBrk="1" fontAlgn="auto" latinLnBrk="0" hangingPunct="1">
              <a:lnSpc>
                <a:spcPts val="2439"/>
              </a:lnSpc>
              <a:spcBef>
                <a:spcPts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a:p>
            <a:pPr marL="0" marR="0" lvl="0" indent="0" algn="l" defTabSz="914400" rtl="0" eaLnBrk="1" fontAlgn="auto" latinLnBrk="0" hangingPunct="1">
              <a:lnSpc>
                <a:spcPts val="2439"/>
              </a:lnSpc>
              <a:spcBef>
                <a:spcPts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a:p>
            <a:pPr marL="0" marR="0" lvl="0" indent="0" algn="l" defTabSz="914400" rtl="0" eaLnBrk="1" fontAlgn="auto" latinLnBrk="0" hangingPunct="1">
              <a:lnSpc>
                <a:spcPts val="2439"/>
              </a:lnSpc>
              <a:spcBef>
                <a:spcPct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p:txBody>
      </p:sp>
      <p:sp>
        <p:nvSpPr>
          <p:cNvPr id="31" name="Google Shape;217;p14">
            <a:extLst>
              <a:ext uri="{FF2B5EF4-FFF2-40B4-BE49-F238E27FC236}">
                <a16:creationId xmlns:a16="http://schemas.microsoft.com/office/drawing/2014/main" id="{B9079683-9DEE-72B5-F356-FE7197E18140}"/>
              </a:ext>
            </a:extLst>
          </p:cNvPr>
          <p:cNvSpPr txBox="1"/>
          <p:nvPr/>
        </p:nvSpPr>
        <p:spPr>
          <a:xfrm>
            <a:off x="8359450" y="271152"/>
            <a:ext cx="4024302"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800" b="0" i="0" u="none" strike="noStrike" kern="0" cap="none" spc="0" normalizeH="0" baseline="0" noProof="0" dirty="0" err="1">
                <a:ln>
                  <a:noFill/>
                </a:ln>
                <a:solidFill>
                  <a:srgbClr val="FFFFFF"/>
                </a:solidFill>
                <a:effectLst/>
                <a:uLnTx/>
                <a:uFillTx/>
                <a:latin typeface="Montserrat" panose="00000500000000000000" pitchFamily="2" charset="0"/>
                <a:cs typeface="Arial"/>
                <a:sym typeface="Arial"/>
              </a:rPr>
              <a:t>The</a:t>
            </a:r>
            <a:r>
              <a:rPr kumimoji="0" lang="es-ES" sz="2800" b="0" i="0" u="none" strike="noStrike" kern="0" cap="none" spc="0" normalizeH="0" baseline="0" noProof="0" dirty="0">
                <a:ln>
                  <a:noFill/>
                </a:ln>
                <a:solidFill>
                  <a:srgbClr val="FFFFFF"/>
                </a:solidFill>
                <a:effectLst/>
                <a:uLnTx/>
                <a:uFillTx/>
                <a:latin typeface="Montserrat" panose="00000500000000000000" pitchFamily="2" charset="0"/>
                <a:cs typeface="Arial"/>
                <a:sym typeface="Arial"/>
              </a:rPr>
              <a:t> </a:t>
            </a:r>
            <a:r>
              <a:rPr kumimoji="0" lang="es-ES" sz="2800" b="0" i="0" u="none" strike="noStrike" kern="0" cap="none" spc="0" normalizeH="0" baseline="0" noProof="0" dirty="0" err="1">
                <a:ln>
                  <a:noFill/>
                </a:ln>
                <a:solidFill>
                  <a:srgbClr val="FFFFFF"/>
                </a:solidFill>
                <a:effectLst/>
                <a:uLnTx/>
                <a:uFillTx/>
                <a:latin typeface="Montserrat" panose="00000500000000000000" pitchFamily="2" charset="0"/>
                <a:cs typeface="Arial"/>
                <a:sym typeface="Arial"/>
              </a:rPr>
              <a:t>Environmental</a:t>
            </a:r>
            <a:r>
              <a:rPr kumimoji="0" lang="es-ES" sz="2800" b="0" i="0" u="none" strike="noStrike" kern="0" cap="none" spc="0" normalizeH="0" baseline="0" noProof="0" dirty="0">
                <a:ln>
                  <a:noFill/>
                </a:ln>
                <a:solidFill>
                  <a:srgbClr val="FFFFFF"/>
                </a:solidFill>
                <a:effectLst/>
                <a:uLnTx/>
                <a:uFillTx/>
                <a:latin typeface="Montserrat" panose="00000500000000000000" pitchFamily="2" charset="0"/>
                <a:cs typeface="Arial"/>
                <a:sym typeface="Arial"/>
              </a:rPr>
              <a:t> Footprint</a:t>
            </a:r>
            <a:endParaRPr kumimoji="0" lang="x-none" sz="2800" b="0" i="0" u="none" strike="noStrike" kern="0" cap="none" spc="0" normalizeH="0" baseline="0" noProof="0" dirty="0">
              <a:ln>
                <a:noFill/>
              </a:ln>
              <a:solidFill>
                <a:srgbClr val="FFFFFF"/>
              </a:solidFill>
              <a:effectLst/>
              <a:uLnTx/>
              <a:uFillTx/>
              <a:latin typeface="Montserrat" panose="00000500000000000000" pitchFamily="2" charset="0"/>
              <a:cs typeface="Arial"/>
              <a:sym typeface="Arial"/>
            </a:endParaRPr>
          </a:p>
        </p:txBody>
      </p:sp>
      <p:sp>
        <p:nvSpPr>
          <p:cNvPr id="8" name="Google Shape;201;p14">
            <a:extLst>
              <a:ext uri="{FF2B5EF4-FFF2-40B4-BE49-F238E27FC236}">
                <a16:creationId xmlns:a16="http://schemas.microsoft.com/office/drawing/2014/main" id="{07A72B32-6F83-9BE8-0598-C64A34F9EFD3}"/>
              </a:ext>
            </a:extLst>
          </p:cNvPr>
          <p:cNvSpPr/>
          <p:nvPr/>
        </p:nvSpPr>
        <p:spPr>
          <a:xfrm>
            <a:off x="2556925" y="412800"/>
            <a:ext cx="6201900" cy="6032400"/>
          </a:xfrm>
          <a:prstGeom prst="ellipse">
            <a:avLst/>
          </a:prstGeom>
          <a:noFill/>
          <a:ln w="1873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a:cs typeface="Calibri"/>
              <a:sym typeface="Calibri"/>
            </a:endParaRPr>
          </a:p>
        </p:txBody>
      </p:sp>
      <p:grpSp>
        <p:nvGrpSpPr>
          <p:cNvPr id="10" name="Google Shape;202;p14">
            <a:extLst>
              <a:ext uri="{FF2B5EF4-FFF2-40B4-BE49-F238E27FC236}">
                <a16:creationId xmlns:a16="http://schemas.microsoft.com/office/drawing/2014/main" id="{4DF1266F-8407-D374-37E1-610C37101686}"/>
              </a:ext>
            </a:extLst>
          </p:cNvPr>
          <p:cNvGrpSpPr/>
          <p:nvPr/>
        </p:nvGrpSpPr>
        <p:grpSpPr>
          <a:xfrm>
            <a:off x="3043752" y="814975"/>
            <a:ext cx="5228058" cy="5228058"/>
            <a:chOff x="1357124" y="2458"/>
            <a:chExt cx="5413750" cy="5413750"/>
          </a:xfrm>
        </p:grpSpPr>
        <p:sp>
          <p:nvSpPr>
            <p:cNvPr id="11" name="Google Shape;203;p14">
              <a:extLst>
                <a:ext uri="{FF2B5EF4-FFF2-40B4-BE49-F238E27FC236}">
                  <a16:creationId xmlns:a16="http://schemas.microsoft.com/office/drawing/2014/main" id="{72B12040-58F6-C615-C3AB-CF3E405C287F}"/>
                </a:ext>
              </a:extLst>
            </p:cNvPr>
            <p:cNvSpPr/>
            <p:nvPr/>
          </p:nvSpPr>
          <p:spPr>
            <a:xfrm>
              <a:off x="1980380" y="625714"/>
              <a:ext cx="4167238" cy="4167238"/>
            </a:xfrm>
            <a:prstGeom prst="blockArc">
              <a:avLst>
                <a:gd name="adj1" fmla="val 10800000"/>
                <a:gd name="adj2" fmla="val 162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204;p14">
              <a:extLst>
                <a:ext uri="{FF2B5EF4-FFF2-40B4-BE49-F238E27FC236}">
                  <a16:creationId xmlns:a16="http://schemas.microsoft.com/office/drawing/2014/main" id="{17CCC40A-B457-A736-ED76-F82D131E215C}"/>
                </a:ext>
              </a:extLst>
            </p:cNvPr>
            <p:cNvSpPr/>
            <p:nvPr/>
          </p:nvSpPr>
          <p:spPr>
            <a:xfrm>
              <a:off x="1980380" y="625714"/>
              <a:ext cx="4167238" cy="4167238"/>
            </a:xfrm>
            <a:prstGeom prst="blockArc">
              <a:avLst>
                <a:gd name="adj1" fmla="val 5400000"/>
                <a:gd name="adj2" fmla="val 108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Google Shape;205;p14">
              <a:extLst>
                <a:ext uri="{FF2B5EF4-FFF2-40B4-BE49-F238E27FC236}">
                  <a16:creationId xmlns:a16="http://schemas.microsoft.com/office/drawing/2014/main" id="{985B83AE-A33D-B13A-920C-B736D7A32A15}"/>
                </a:ext>
              </a:extLst>
            </p:cNvPr>
            <p:cNvSpPr/>
            <p:nvPr/>
          </p:nvSpPr>
          <p:spPr>
            <a:xfrm>
              <a:off x="1980380" y="625714"/>
              <a:ext cx="4167238" cy="4167238"/>
            </a:xfrm>
            <a:prstGeom prst="blockArc">
              <a:avLst>
                <a:gd name="adj1" fmla="val 0"/>
                <a:gd name="adj2" fmla="val 54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 name="Google Shape;206;p14">
              <a:extLst>
                <a:ext uri="{FF2B5EF4-FFF2-40B4-BE49-F238E27FC236}">
                  <a16:creationId xmlns:a16="http://schemas.microsoft.com/office/drawing/2014/main" id="{12E15FA3-91A9-329A-9D45-707CB0DDA476}"/>
                </a:ext>
              </a:extLst>
            </p:cNvPr>
            <p:cNvSpPr/>
            <p:nvPr/>
          </p:nvSpPr>
          <p:spPr>
            <a:xfrm>
              <a:off x="1980380" y="625714"/>
              <a:ext cx="4167238" cy="4167238"/>
            </a:xfrm>
            <a:prstGeom prst="blockArc">
              <a:avLst>
                <a:gd name="adj1" fmla="val 16200000"/>
                <a:gd name="adj2" fmla="val 0"/>
                <a:gd name="adj3" fmla="val 4642"/>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Google Shape;207;p14">
              <a:extLst>
                <a:ext uri="{FF2B5EF4-FFF2-40B4-BE49-F238E27FC236}">
                  <a16:creationId xmlns:a16="http://schemas.microsoft.com/office/drawing/2014/main" id="{5E4A6D73-94FD-B158-EB05-0F1D7AA31737}"/>
                </a:ext>
              </a:extLst>
            </p:cNvPr>
            <p:cNvSpPr/>
            <p:nvPr/>
          </p:nvSpPr>
          <p:spPr>
            <a:xfrm>
              <a:off x="3104554" y="1749888"/>
              <a:ext cx="1918890" cy="1918890"/>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208;p14">
              <a:extLst>
                <a:ext uri="{FF2B5EF4-FFF2-40B4-BE49-F238E27FC236}">
                  <a16:creationId xmlns:a16="http://schemas.microsoft.com/office/drawing/2014/main" id="{AB00AF11-4E49-5EDD-9E64-3DB674A0A9CE}"/>
                </a:ext>
              </a:extLst>
            </p:cNvPr>
            <p:cNvSpPr txBox="1"/>
            <p:nvPr/>
          </p:nvSpPr>
          <p:spPr>
            <a:xfrm>
              <a:off x="3385569" y="2030903"/>
              <a:ext cx="1356860" cy="135686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 Positive</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5" name="Google Shape;209;p14">
              <a:extLst>
                <a:ext uri="{FF2B5EF4-FFF2-40B4-BE49-F238E27FC236}">
                  <a16:creationId xmlns:a16="http://schemas.microsoft.com/office/drawing/2014/main" id="{1BDEEC8D-A888-AFE1-C8EF-198D40D2DEE6}"/>
                </a:ext>
              </a:extLst>
            </p:cNvPr>
            <p:cNvSpPr/>
            <p:nvPr/>
          </p:nvSpPr>
          <p:spPr>
            <a:xfrm>
              <a:off x="3392388" y="2458"/>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210;p14">
              <a:extLst>
                <a:ext uri="{FF2B5EF4-FFF2-40B4-BE49-F238E27FC236}">
                  <a16:creationId xmlns:a16="http://schemas.microsoft.com/office/drawing/2014/main" id="{B881C48D-02B0-7CAD-422B-C616C82FB45F}"/>
                </a:ext>
              </a:extLst>
            </p:cNvPr>
            <p:cNvSpPr txBox="1"/>
            <p:nvPr/>
          </p:nvSpPr>
          <p:spPr>
            <a:xfrm>
              <a:off x="3589098" y="199168"/>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a:p>
              <a:pPr marL="0" marR="0" lvl="0" indent="0" algn="ctr" defTabSz="914400" rtl="0" eaLnBrk="1" fontAlgn="auto" latinLnBrk="0" hangingPunct="1">
                <a:lnSpc>
                  <a:spcPct val="90000"/>
                </a:lnSpc>
                <a:spcBef>
                  <a:spcPts val="63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Footprint</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7" name="Google Shape;211;p14">
              <a:extLst>
                <a:ext uri="{FF2B5EF4-FFF2-40B4-BE49-F238E27FC236}">
                  <a16:creationId xmlns:a16="http://schemas.microsoft.com/office/drawing/2014/main" id="{42D78D91-3A43-8D67-CABD-4F6F280FD065}"/>
                </a:ext>
              </a:extLst>
            </p:cNvPr>
            <p:cNvSpPr/>
            <p:nvPr/>
          </p:nvSpPr>
          <p:spPr>
            <a:xfrm>
              <a:off x="5427651" y="2037721"/>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 name="Google Shape;212;p14">
              <a:extLst>
                <a:ext uri="{FF2B5EF4-FFF2-40B4-BE49-F238E27FC236}">
                  <a16:creationId xmlns:a16="http://schemas.microsoft.com/office/drawing/2014/main" id="{DF59765A-CE1D-EC7A-C393-4D30B29F7120}"/>
                </a:ext>
              </a:extLst>
            </p:cNvPr>
            <p:cNvSpPr txBox="1"/>
            <p:nvPr/>
          </p:nvSpPr>
          <p:spPr>
            <a:xfrm>
              <a:off x="5624361" y="2234431"/>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Social</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9" name="Google Shape;213;p14">
              <a:extLst>
                <a:ext uri="{FF2B5EF4-FFF2-40B4-BE49-F238E27FC236}">
                  <a16:creationId xmlns:a16="http://schemas.microsoft.com/office/drawing/2014/main" id="{2462AC4E-7841-F312-A6F8-816FC385E02D}"/>
                </a:ext>
              </a:extLst>
            </p:cNvPr>
            <p:cNvSpPr/>
            <p:nvPr/>
          </p:nvSpPr>
          <p:spPr>
            <a:xfrm>
              <a:off x="3392388" y="4072985"/>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 name="Google Shape;214;p14">
              <a:extLst>
                <a:ext uri="{FF2B5EF4-FFF2-40B4-BE49-F238E27FC236}">
                  <a16:creationId xmlns:a16="http://schemas.microsoft.com/office/drawing/2014/main" id="{AE2C088F-87D5-CC3B-BC57-E10EE3E689DD}"/>
                </a:ext>
              </a:extLst>
            </p:cNvPr>
            <p:cNvSpPr txBox="1"/>
            <p:nvPr/>
          </p:nvSpPr>
          <p:spPr>
            <a:xfrm>
              <a:off x="3589098" y="4269695"/>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 Footprint Trade</a:t>
              </a:r>
              <a:endParaRPr kumimoji="0" sz="15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41" name="Google Shape;215;p14">
              <a:extLst>
                <a:ext uri="{FF2B5EF4-FFF2-40B4-BE49-F238E27FC236}">
                  <a16:creationId xmlns:a16="http://schemas.microsoft.com/office/drawing/2014/main" id="{19D27783-812A-F657-B959-DE6673B47194}"/>
                </a:ext>
              </a:extLst>
            </p:cNvPr>
            <p:cNvSpPr/>
            <p:nvPr/>
          </p:nvSpPr>
          <p:spPr>
            <a:xfrm>
              <a:off x="1357124" y="2037721"/>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 name="Google Shape;216;p14">
              <a:extLst>
                <a:ext uri="{FF2B5EF4-FFF2-40B4-BE49-F238E27FC236}">
                  <a16:creationId xmlns:a16="http://schemas.microsoft.com/office/drawing/2014/main" id="{CDD34A6E-3934-7E51-3F4F-D94282D2A997}"/>
                </a:ext>
              </a:extLst>
            </p:cNvPr>
            <p:cNvSpPr txBox="1"/>
            <p:nvPr/>
          </p:nvSpPr>
          <p:spPr>
            <a:xfrm>
              <a:off x="1553834" y="2234431"/>
              <a:ext cx="949803" cy="949803"/>
            </a:xfrm>
            <a:prstGeom prst="rect">
              <a:avLst/>
            </a:prstGeom>
            <a:noFill/>
            <a:ln>
              <a:noFill/>
            </a:ln>
          </p:spPr>
          <p:txBody>
            <a:bodyPr spcFirstLastPara="1" wrap="square" lIns="21575" tIns="21575" rIns="21575" bIns="215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Economy</a:t>
              </a:r>
              <a:endParaRPr kumimoji="0" sz="1500" b="0" i="0" u="none" strike="noStrike" kern="0" cap="none" spc="0" normalizeH="0" baseline="0" noProof="0">
                <a:ln>
                  <a:noFill/>
                </a:ln>
                <a:solidFill>
                  <a:srgbClr val="FFFFFF"/>
                </a:solidFill>
                <a:effectLst/>
                <a:uLnTx/>
                <a:uFillTx/>
                <a:latin typeface="Roboto"/>
                <a:ea typeface="Roboto"/>
                <a:cs typeface="Roboto"/>
                <a:sym typeface="Roboto"/>
              </a:endParaRPr>
            </a:p>
          </p:txBody>
        </p:sp>
      </p:grpSp>
      <p:sp>
        <p:nvSpPr>
          <p:cNvPr id="43" name="Google Shape;215;p14">
            <a:extLst>
              <a:ext uri="{FF2B5EF4-FFF2-40B4-BE49-F238E27FC236}">
                <a16:creationId xmlns:a16="http://schemas.microsoft.com/office/drawing/2014/main" id="{C2BF7F02-5554-9300-CAB8-E4FE44E621E7}"/>
              </a:ext>
            </a:extLst>
          </p:cNvPr>
          <p:cNvSpPr/>
          <p:nvPr/>
        </p:nvSpPr>
        <p:spPr>
          <a:xfrm>
            <a:off x="3043751" y="278701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 name="Google Shape;215;p14">
            <a:extLst>
              <a:ext uri="{FF2B5EF4-FFF2-40B4-BE49-F238E27FC236}">
                <a16:creationId xmlns:a16="http://schemas.microsoft.com/office/drawing/2014/main" id="{4D99242D-4E0A-15D5-91B6-DD9D261D9C17}"/>
              </a:ext>
            </a:extLst>
          </p:cNvPr>
          <p:cNvSpPr/>
          <p:nvPr/>
        </p:nvSpPr>
        <p:spPr>
          <a:xfrm>
            <a:off x="5009206" y="4712261"/>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5" name="Google Shape;215;p14">
            <a:extLst>
              <a:ext uri="{FF2B5EF4-FFF2-40B4-BE49-F238E27FC236}">
                <a16:creationId xmlns:a16="http://schemas.microsoft.com/office/drawing/2014/main" id="{C944432C-0C81-EA74-2C98-A251BBD659AA}"/>
              </a:ext>
            </a:extLst>
          </p:cNvPr>
          <p:cNvSpPr/>
          <p:nvPr/>
        </p:nvSpPr>
        <p:spPr>
          <a:xfrm>
            <a:off x="5042418" y="81497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6" name="Google Shape;215;p14">
            <a:extLst>
              <a:ext uri="{FF2B5EF4-FFF2-40B4-BE49-F238E27FC236}">
                <a16:creationId xmlns:a16="http://schemas.microsoft.com/office/drawing/2014/main" id="{DBA1C0E9-BF23-155A-B596-EB6D9A171337}"/>
              </a:ext>
            </a:extLst>
          </p:cNvPr>
          <p:cNvSpPr/>
          <p:nvPr/>
        </p:nvSpPr>
        <p:spPr>
          <a:xfrm>
            <a:off x="6996206" y="277384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215;p14">
            <a:extLst>
              <a:ext uri="{FF2B5EF4-FFF2-40B4-BE49-F238E27FC236}">
                <a16:creationId xmlns:a16="http://schemas.microsoft.com/office/drawing/2014/main" id="{0C32F40D-7E9C-2C13-7630-80FFA4FD38DE}"/>
              </a:ext>
            </a:extLst>
          </p:cNvPr>
          <p:cNvSpPr/>
          <p:nvPr/>
        </p:nvSpPr>
        <p:spPr>
          <a:xfrm>
            <a:off x="3043750" y="2796409"/>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215;p14">
            <a:extLst>
              <a:ext uri="{FF2B5EF4-FFF2-40B4-BE49-F238E27FC236}">
                <a16:creationId xmlns:a16="http://schemas.microsoft.com/office/drawing/2014/main" id="{421085DD-F59C-4CBB-5C32-DD13551BFFAF}"/>
              </a:ext>
            </a:extLst>
          </p:cNvPr>
          <p:cNvSpPr/>
          <p:nvPr/>
        </p:nvSpPr>
        <p:spPr>
          <a:xfrm>
            <a:off x="5031905" y="825069"/>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215;p14">
            <a:extLst>
              <a:ext uri="{FF2B5EF4-FFF2-40B4-BE49-F238E27FC236}">
                <a16:creationId xmlns:a16="http://schemas.microsoft.com/office/drawing/2014/main" id="{5AC60782-730F-4BF0-D2A5-8C8B2D7321EE}"/>
              </a:ext>
            </a:extLst>
          </p:cNvPr>
          <p:cNvSpPr/>
          <p:nvPr/>
        </p:nvSpPr>
        <p:spPr>
          <a:xfrm>
            <a:off x="5002621" y="4712261"/>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880053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87DA749-5F84-F8FD-15D9-BB24C7052F5A}"/>
              </a:ext>
            </a:extLst>
          </p:cNvPr>
          <p:cNvSpPr txBox="1"/>
          <p:nvPr/>
        </p:nvSpPr>
        <p:spPr>
          <a:xfrm>
            <a:off x="685800" y="2341729"/>
            <a:ext cx="9458818" cy="897297"/>
          </a:xfrm>
          <a:prstGeom prst="rect">
            <a:avLst/>
          </a:prstGeom>
        </p:spPr>
        <p:txBody>
          <a:bodyPr lIns="0" tIns="0" rIns="0" bIns="0" rtlCol="0" anchor="t">
            <a:spAutoFit/>
          </a:bodyPr>
          <a:lstStyle/>
          <a:p>
            <a:pPr marL="0" marR="0" lvl="0" indent="0" algn="l" defTabSz="914400" rtl="0" eaLnBrk="1" fontAlgn="auto" latinLnBrk="0" hangingPunct="1">
              <a:lnSpc>
                <a:spcPts val="2439"/>
              </a:lnSpc>
              <a:spcBef>
                <a:spcPts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a:p>
            <a:pPr marL="0" marR="0" lvl="0" indent="0" algn="l" defTabSz="914400" rtl="0" eaLnBrk="1" fontAlgn="auto" latinLnBrk="0" hangingPunct="1">
              <a:lnSpc>
                <a:spcPts val="2439"/>
              </a:lnSpc>
              <a:spcBef>
                <a:spcPts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a:p>
            <a:pPr marL="0" marR="0" lvl="0" indent="0" algn="l" defTabSz="914400" rtl="0" eaLnBrk="1" fontAlgn="auto" latinLnBrk="0" hangingPunct="1">
              <a:lnSpc>
                <a:spcPts val="2439"/>
              </a:lnSpc>
              <a:spcBef>
                <a:spcPct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p:txBody>
      </p:sp>
      <p:sp>
        <p:nvSpPr>
          <p:cNvPr id="4" name="Google Shape;180;p11">
            <a:extLst>
              <a:ext uri="{FF2B5EF4-FFF2-40B4-BE49-F238E27FC236}">
                <a16:creationId xmlns:a16="http://schemas.microsoft.com/office/drawing/2014/main" id="{3B23FBA2-591F-4B61-D56F-3B9C5E27925D}"/>
              </a:ext>
            </a:extLst>
          </p:cNvPr>
          <p:cNvSpPr txBox="1"/>
          <p:nvPr/>
        </p:nvSpPr>
        <p:spPr>
          <a:xfrm>
            <a:off x="443776" y="178050"/>
            <a:ext cx="10253400" cy="707846"/>
          </a:xfrm>
          <a:prstGeom prst="rect">
            <a:avLst/>
          </a:prstGeom>
          <a:noFill/>
          <a:ln>
            <a:noFill/>
          </a:ln>
        </p:spPr>
        <p:txBody>
          <a:bodyPr spcFirstLastPara="1" wrap="square" lIns="91425" tIns="45700" rIns="91425" bIns="45700" anchor="t" anchorCtr="0">
            <a:spAutoFit/>
          </a:bodyPr>
          <a:lstStyle/>
          <a:p>
            <a:pPr>
              <a:buClr>
                <a:srgbClr val="000000"/>
              </a:buClr>
              <a:buSzPts val="4000"/>
              <a:buFont typeface="Arial"/>
              <a:buNone/>
              <a:defRPr/>
            </a:pPr>
            <a:r>
              <a:rPr lang="en-US" sz="4000" b="1" dirty="0">
                <a:solidFill>
                  <a:prstClr val="white"/>
                </a:solidFill>
                <a:latin typeface="Montserrat" panose="00000500000000000000" pitchFamily="2" charset="0"/>
                <a:ea typeface="Microsoft JhengHei" panose="020B0604030504040204" pitchFamily="34" charset="-120"/>
                <a:cs typeface="Montserrat Light"/>
                <a:sym typeface="Montserrat Light"/>
              </a:rPr>
              <a:t>Water Footprint Trade</a:t>
            </a:r>
            <a:endParaRPr sz="4000" b="1" dirty="0">
              <a:solidFill>
                <a:prstClr val="white"/>
              </a:solidFill>
              <a:latin typeface="Montserrat" panose="00000500000000000000" pitchFamily="2" charset="0"/>
              <a:ea typeface="Microsoft JhengHei" panose="020B0604030504040204" pitchFamily="34" charset="-120"/>
              <a:cs typeface="Montserrat Light"/>
              <a:sym typeface="Montserrat Light"/>
            </a:endParaRPr>
          </a:p>
        </p:txBody>
      </p:sp>
      <p:sp>
        <p:nvSpPr>
          <p:cNvPr id="5" name="Google Shape;181;p11">
            <a:extLst>
              <a:ext uri="{FF2B5EF4-FFF2-40B4-BE49-F238E27FC236}">
                <a16:creationId xmlns:a16="http://schemas.microsoft.com/office/drawing/2014/main" id="{4DC8DA07-CD3C-9F55-7D5D-CF5E1A99F6D5}"/>
              </a:ext>
            </a:extLst>
          </p:cNvPr>
          <p:cNvSpPr txBox="1"/>
          <p:nvPr/>
        </p:nvSpPr>
        <p:spPr>
          <a:xfrm>
            <a:off x="395112" y="1010855"/>
            <a:ext cx="8202133" cy="5493781"/>
          </a:xfrm>
          <a:prstGeom prst="rect">
            <a:avLst/>
          </a:prstGeom>
          <a:noFill/>
          <a:ln>
            <a:noFill/>
          </a:ln>
        </p:spPr>
        <p:txBody>
          <a:bodyPr spcFirstLastPara="1" wrap="square" lIns="91425" tIns="91425" rIns="91425" bIns="91425" anchor="t" anchorCtr="0">
            <a:spAutoFit/>
          </a:bodyPr>
          <a:lstStyle/>
          <a:p>
            <a:pPr algn="just">
              <a:buClr>
                <a:srgbClr val="000000"/>
              </a:buClr>
              <a:buSzPts val="1400"/>
              <a:buFont typeface="Arial"/>
              <a:buNone/>
              <a:defRPr/>
            </a:pPr>
            <a:r>
              <a:rPr lang="en-US" sz="1500" b="1" dirty="0">
                <a:solidFill>
                  <a:schemeClr val="bg1"/>
                </a:solidFill>
                <a:latin typeface="Montserrat" panose="00000500000000000000" pitchFamily="2" charset="0"/>
                <a:ea typeface="Microsoft JhengHei" panose="020B0604030504040204" pitchFamily="34" charset="-120"/>
                <a:cs typeface="Calibri"/>
                <a:sym typeface="Calibri"/>
              </a:rPr>
              <a:t>Definition</a:t>
            </a:r>
          </a:p>
          <a:p>
            <a:pPr marL="285750" indent="-285750" algn="just">
              <a:buClr>
                <a:schemeClr val="bg1"/>
              </a:buClr>
              <a:buSzPts val="1400"/>
              <a:buFont typeface="Wingdings" panose="05000000000000000000" pitchFamily="2" charset="2"/>
              <a:buChar char="q"/>
              <a:defRPr/>
            </a:pPr>
            <a:endParaRPr lang="en-US" sz="1500" dirty="0">
              <a:solidFill>
                <a:schemeClr val="bg1"/>
              </a:solidFill>
              <a:latin typeface="Montserrat" panose="00000500000000000000" pitchFamily="2" charset="0"/>
              <a:ea typeface="Microsoft JhengHei" panose="020B0604030504040204" pitchFamily="34" charset="-120"/>
              <a:cs typeface="Calibri"/>
              <a:sym typeface="Calibri"/>
            </a:endParaRPr>
          </a:p>
          <a:p>
            <a:pPr marL="285750" indent="-285750" algn="just">
              <a:buClr>
                <a:schemeClr val="bg1"/>
              </a:buClr>
              <a:buSzPts val="1400"/>
              <a:buFont typeface="Wingdings" panose="05000000000000000000" pitchFamily="2" charset="2"/>
              <a:buChar char="q"/>
              <a:defRPr/>
            </a:pPr>
            <a:r>
              <a:rPr lang="en-US" sz="1500" dirty="0">
                <a:solidFill>
                  <a:schemeClr val="bg1"/>
                </a:solidFill>
                <a:latin typeface="Montserrat" panose="00000500000000000000" pitchFamily="2" charset="0"/>
                <a:ea typeface="Microsoft JhengHei" panose="020B0604030504040204" pitchFamily="34" charset="-120"/>
                <a:cs typeface="Calibri"/>
                <a:sym typeface="Calibri"/>
              </a:rPr>
              <a:t>"Water footprint trade" refers to the exchange of water-intensive goods and services between countries or regions.</a:t>
            </a:r>
          </a:p>
          <a:p>
            <a:pPr marL="285750" indent="-285750" algn="just">
              <a:buClr>
                <a:schemeClr val="bg1"/>
              </a:buClr>
              <a:buSzPts val="1400"/>
              <a:buFont typeface="Wingdings" panose="05000000000000000000" pitchFamily="2" charset="2"/>
              <a:buChar char="q"/>
              <a:defRPr/>
            </a:pPr>
            <a:endParaRPr lang="en-US" sz="1500" dirty="0">
              <a:solidFill>
                <a:schemeClr val="bg1"/>
              </a:solidFill>
              <a:latin typeface="Montserrat" panose="00000500000000000000" pitchFamily="2" charset="0"/>
              <a:ea typeface="Microsoft JhengHei" panose="020B0604030504040204" pitchFamily="34" charset="-120"/>
              <a:cs typeface="Calibri"/>
              <a:sym typeface="Calibri"/>
            </a:endParaRPr>
          </a:p>
          <a:p>
            <a:pPr marL="285750" indent="-285750" algn="just">
              <a:buClr>
                <a:schemeClr val="bg1"/>
              </a:buClr>
              <a:buSzPts val="1400"/>
              <a:buFont typeface="Wingdings" panose="05000000000000000000" pitchFamily="2" charset="2"/>
              <a:buChar char="q"/>
              <a:defRPr/>
            </a:pPr>
            <a:r>
              <a:rPr lang="en-US" sz="1500" dirty="0">
                <a:solidFill>
                  <a:schemeClr val="bg1"/>
                </a:solidFill>
                <a:latin typeface="Montserrat" panose="00000500000000000000" pitchFamily="2" charset="0"/>
                <a:ea typeface="Microsoft JhengHei" panose="020B0604030504040204" pitchFamily="34" charset="-120"/>
                <a:cs typeface="Calibri"/>
                <a:sym typeface="Calibri"/>
              </a:rPr>
              <a:t>Rather than directly trading water, countries/regions essentially "trade" the water embedded in goods and services.</a:t>
            </a:r>
          </a:p>
          <a:p>
            <a:pPr marL="285750" indent="-285750" algn="just">
              <a:buClr>
                <a:schemeClr val="bg1"/>
              </a:buClr>
              <a:buSzPts val="1400"/>
              <a:buFont typeface="Wingdings" panose="05000000000000000000" pitchFamily="2" charset="2"/>
              <a:buChar char="q"/>
              <a:defRPr/>
            </a:pPr>
            <a:endParaRPr lang="en-US" sz="1500" dirty="0">
              <a:solidFill>
                <a:schemeClr val="bg1"/>
              </a:solidFill>
              <a:latin typeface="Montserrat" panose="00000500000000000000" pitchFamily="2" charset="0"/>
              <a:ea typeface="Microsoft JhengHei" panose="020B0604030504040204" pitchFamily="34" charset="-120"/>
              <a:cs typeface="Calibri"/>
              <a:sym typeface="Calibri"/>
            </a:endParaRPr>
          </a:p>
          <a:p>
            <a:pPr marL="285750" indent="-285750" algn="just">
              <a:buClr>
                <a:schemeClr val="bg1"/>
              </a:buClr>
              <a:buSzPts val="1400"/>
              <a:buFont typeface="Wingdings" panose="05000000000000000000" pitchFamily="2" charset="2"/>
              <a:buChar char="q"/>
              <a:defRPr/>
            </a:pPr>
            <a:r>
              <a:rPr lang="en-US" sz="1500" dirty="0">
                <a:solidFill>
                  <a:schemeClr val="bg1"/>
                </a:solidFill>
                <a:latin typeface="Montserrat" panose="00000500000000000000" pitchFamily="2" charset="0"/>
                <a:ea typeface="Microsoft JhengHei" panose="020B0604030504040204" pitchFamily="34" charset="-120"/>
                <a:cs typeface="Calibri"/>
                <a:sym typeface="Calibri"/>
              </a:rPr>
              <a:t>When a water-intensive product is exported, the exporting country is effectively "exporting" the water resources used to produce that product.</a:t>
            </a:r>
          </a:p>
          <a:p>
            <a:pPr algn="just">
              <a:buClr>
                <a:schemeClr val="bg1"/>
              </a:buClr>
              <a:buSzPts val="1400"/>
              <a:defRPr/>
            </a:pPr>
            <a:endParaRPr lang="en-US" sz="1500" dirty="0">
              <a:solidFill>
                <a:schemeClr val="bg1"/>
              </a:solidFill>
              <a:latin typeface="Montserrat" panose="00000500000000000000" pitchFamily="2" charset="0"/>
              <a:ea typeface="Microsoft JhengHei" panose="020B0604030504040204" pitchFamily="34" charset="-120"/>
              <a:cs typeface="Calibri"/>
              <a:sym typeface="Calibri"/>
            </a:endParaRPr>
          </a:p>
          <a:p>
            <a:pPr marL="285750" indent="-285750" algn="just">
              <a:buClr>
                <a:schemeClr val="bg1"/>
              </a:buClr>
              <a:buSzPts val="1400"/>
              <a:buFont typeface="Wingdings" panose="05000000000000000000" pitchFamily="2" charset="2"/>
              <a:buChar char="q"/>
              <a:defRPr/>
            </a:pPr>
            <a:r>
              <a:rPr lang="en-US" sz="1500" dirty="0">
                <a:solidFill>
                  <a:schemeClr val="bg1"/>
                </a:solidFill>
                <a:latin typeface="Montserrat" panose="00000500000000000000" pitchFamily="2" charset="0"/>
                <a:ea typeface="Microsoft JhengHei" panose="020B0604030504040204" pitchFamily="34" charset="-120"/>
                <a:cs typeface="Calibri"/>
                <a:sym typeface="Calibri"/>
              </a:rPr>
              <a:t>It allows water-scarce regions to import goods instead of using their own scarce water resources for production.</a:t>
            </a:r>
          </a:p>
          <a:p>
            <a:pPr marL="285750" indent="-285750" algn="just">
              <a:buClr>
                <a:schemeClr val="bg1"/>
              </a:buClr>
              <a:buSzPts val="1400"/>
              <a:buFont typeface="Wingdings" panose="05000000000000000000" pitchFamily="2" charset="2"/>
              <a:buChar char="q"/>
              <a:defRPr/>
            </a:pPr>
            <a:endParaRPr lang="en-US" sz="1500" dirty="0">
              <a:solidFill>
                <a:schemeClr val="bg1"/>
              </a:solidFill>
              <a:latin typeface="Montserrat" panose="00000500000000000000" pitchFamily="2" charset="0"/>
              <a:ea typeface="Microsoft JhengHei" panose="020B0604030504040204" pitchFamily="34" charset="-120"/>
              <a:cs typeface="Calibri"/>
              <a:sym typeface="Calibri"/>
            </a:endParaRPr>
          </a:p>
          <a:p>
            <a:pPr marL="285750" indent="-285750" algn="just">
              <a:buClr>
                <a:schemeClr val="bg1"/>
              </a:buClr>
              <a:buSzPts val="1400"/>
              <a:buFont typeface="Wingdings" panose="05000000000000000000" pitchFamily="2" charset="2"/>
              <a:buChar char="q"/>
              <a:defRPr/>
            </a:pPr>
            <a:r>
              <a:rPr lang="en-US" sz="1500" dirty="0">
                <a:solidFill>
                  <a:schemeClr val="bg1"/>
                </a:solidFill>
                <a:latin typeface="Montserrat" panose="00000500000000000000" pitchFamily="2" charset="0"/>
                <a:ea typeface="Microsoft JhengHei" panose="020B0604030504040204" pitchFamily="34" charset="-120"/>
                <a:cs typeface="Calibri"/>
                <a:sym typeface="Calibri"/>
              </a:rPr>
              <a:t>Conversely, water-abundant regions can capitalize on their resources by producing water-intensive goods for export.</a:t>
            </a:r>
          </a:p>
          <a:p>
            <a:pPr marL="285750" indent="-285750" algn="just">
              <a:buClr>
                <a:schemeClr val="bg1"/>
              </a:buClr>
              <a:buSzPts val="1400"/>
              <a:buFont typeface="Wingdings" panose="05000000000000000000" pitchFamily="2" charset="2"/>
              <a:buChar char="q"/>
              <a:defRPr/>
            </a:pPr>
            <a:endParaRPr lang="en-US" sz="1500" dirty="0">
              <a:solidFill>
                <a:schemeClr val="bg1"/>
              </a:solidFill>
              <a:latin typeface="Montserrat" panose="00000500000000000000" pitchFamily="2" charset="0"/>
              <a:ea typeface="Microsoft JhengHei" panose="020B0604030504040204" pitchFamily="34" charset="-120"/>
              <a:cs typeface="Calibri"/>
              <a:sym typeface="Calibri"/>
            </a:endParaRPr>
          </a:p>
          <a:p>
            <a:pPr algn="just">
              <a:buClr>
                <a:schemeClr val="bg1"/>
              </a:buClr>
              <a:buSzPts val="1400"/>
              <a:defRPr/>
            </a:pPr>
            <a:r>
              <a:rPr lang="en-US" sz="1500" b="1" dirty="0">
                <a:solidFill>
                  <a:schemeClr val="bg1"/>
                </a:solidFill>
                <a:latin typeface="Montserrat" panose="00000500000000000000" pitchFamily="2" charset="0"/>
                <a:ea typeface="Microsoft JhengHei" panose="020B0604030504040204" pitchFamily="34" charset="-120"/>
                <a:cs typeface="Calibri"/>
                <a:sym typeface="Calibri"/>
              </a:rPr>
              <a:t>Challenges</a:t>
            </a:r>
          </a:p>
          <a:p>
            <a:pPr algn="just">
              <a:buClr>
                <a:schemeClr val="bg1"/>
              </a:buClr>
              <a:buSzPts val="1400"/>
              <a:defRPr/>
            </a:pPr>
            <a:endParaRPr lang="en-US" sz="1500" dirty="0">
              <a:solidFill>
                <a:schemeClr val="bg1"/>
              </a:solidFill>
              <a:latin typeface="Montserrat" panose="00000500000000000000" pitchFamily="2" charset="0"/>
              <a:ea typeface="Microsoft JhengHei" panose="020B0604030504040204" pitchFamily="34" charset="-120"/>
              <a:cs typeface="Calibri"/>
              <a:sym typeface="Calibri"/>
            </a:endParaRPr>
          </a:p>
          <a:p>
            <a:pPr marL="285750" indent="-285750" algn="just">
              <a:buClr>
                <a:schemeClr val="bg1"/>
              </a:buClr>
              <a:buSzPts val="1400"/>
              <a:buFont typeface="Wingdings" panose="05000000000000000000" pitchFamily="2" charset="2"/>
              <a:buChar char="q"/>
              <a:defRPr/>
            </a:pPr>
            <a:r>
              <a:rPr lang="en-US" sz="1500" dirty="0">
                <a:solidFill>
                  <a:schemeClr val="bg1"/>
                </a:solidFill>
                <a:latin typeface="Montserrat" panose="00000500000000000000" pitchFamily="2" charset="0"/>
                <a:ea typeface="Microsoft JhengHei" panose="020B0604030504040204" pitchFamily="34" charset="-120"/>
                <a:cs typeface="Calibri"/>
                <a:sym typeface="Calibri"/>
              </a:rPr>
              <a:t>If not managed sustainably, it can lead to the overexploitation of water resources in exporting countries.</a:t>
            </a:r>
          </a:p>
          <a:p>
            <a:pPr marL="285750" indent="-285750" algn="just">
              <a:buClr>
                <a:schemeClr val="bg1"/>
              </a:buClr>
              <a:buSzPts val="1400"/>
              <a:buFont typeface="Wingdings" panose="05000000000000000000" pitchFamily="2" charset="2"/>
              <a:buChar char="q"/>
              <a:defRPr/>
            </a:pPr>
            <a:endParaRPr lang="en-US" sz="1500" dirty="0">
              <a:solidFill>
                <a:schemeClr val="bg1"/>
              </a:solidFill>
              <a:latin typeface="Montserrat" panose="00000500000000000000" pitchFamily="2" charset="0"/>
              <a:ea typeface="Microsoft JhengHei" panose="020B0604030504040204" pitchFamily="34" charset="-120"/>
              <a:cs typeface="Calibri"/>
              <a:sym typeface="Calibri"/>
            </a:endParaRPr>
          </a:p>
          <a:p>
            <a:pPr marL="285750" indent="-285750" algn="just">
              <a:buClr>
                <a:schemeClr val="bg1"/>
              </a:buClr>
              <a:buSzPts val="1400"/>
              <a:buFont typeface="Wingdings" panose="05000000000000000000" pitchFamily="2" charset="2"/>
              <a:buChar char="q"/>
              <a:defRPr/>
            </a:pPr>
            <a:r>
              <a:rPr lang="en-US" sz="1500" dirty="0">
                <a:solidFill>
                  <a:schemeClr val="bg1"/>
                </a:solidFill>
                <a:latin typeface="Montserrat" panose="00000500000000000000" pitchFamily="2" charset="0"/>
                <a:ea typeface="Microsoft JhengHei" panose="020B0604030504040204" pitchFamily="34" charset="-120"/>
                <a:cs typeface="Calibri"/>
                <a:sym typeface="Calibri"/>
              </a:rPr>
              <a:t>Poor understanding of water footprint can lead to misinformed policy decisions.</a:t>
            </a:r>
            <a:endParaRPr lang="es-ES" sz="1500" dirty="0">
              <a:solidFill>
                <a:schemeClr val="bg1"/>
              </a:solidFill>
              <a:latin typeface="Montserrat" panose="00000500000000000000" pitchFamily="2" charset="0"/>
              <a:ea typeface="Microsoft JhengHei" panose="020B0604030504040204" pitchFamily="34" charset="-120"/>
              <a:cs typeface="Calibri"/>
              <a:sym typeface="Calibri"/>
            </a:endParaRPr>
          </a:p>
        </p:txBody>
      </p:sp>
      <p:pic>
        <p:nvPicPr>
          <p:cNvPr id="7" name="Imagen 6">
            <a:extLst>
              <a:ext uri="{FF2B5EF4-FFF2-40B4-BE49-F238E27FC236}">
                <a16:creationId xmlns:a16="http://schemas.microsoft.com/office/drawing/2014/main" id="{62C5273F-0529-A4F5-9A16-D4D891CC6B43}"/>
              </a:ext>
            </a:extLst>
          </p:cNvPr>
          <p:cNvPicPr>
            <a:picLocks noChangeAspect="1"/>
          </p:cNvPicPr>
          <p:nvPr/>
        </p:nvPicPr>
        <p:blipFill>
          <a:blip r:embed="rId2"/>
          <a:stretch>
            <a:fillRect/>
          </a:stretch>
        </p:blipFill>
        <p:spPr>
          <a:xfrm rot="16200000">
            <a:off x="8284895" y="2232721"/>
            <a:ext cx="4523507" cy="2824114"/>
          </a:xfrm>
          <a:prstGeom prst="rect">
            <a:avLst/>
          </a:prstGeom>
        </p:spPr>
      </p:pic>
    </p:spTree>
    <p:extLst>
      <p:ext uri="{BB962C8B-B14F-4D97-AF65-F5344CB8AC3E}">
        <p14:creationId xmlns:p14="http://schemas.microsoft.com/office/powerpoint/2010/main" val="1933176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87DA749-5F84-F8FD-15D9-BB24C7052F5A}"/>
              </a:ext>
            </a:extLst>
          </p:cNvPr>
          <p:cNvSpPr txBox="1"/>
          <p:nvPr/>
        </p:nvSpPr>
        <p:spPr>
          <a:xfrm>
            <a:off x="685800" y="2341729"/>
            <a:ext cx="9458818" cy="897297"/>
          </a:xfrm>
          <a:prstGeom prst="rect">
            <a:avLst/>
          </a:prstGeom>
        </p:spPr>
        <p:txBody>
          <a:bodyPr lIns="0" tIns="0" rIns="0" bIns="0" rtlCol="0" anchor="t">
            <a:spAutoFit/>
          </a:bodyPr>
          <a:lstStyle/>
          <a:p>
            <a:pPr marL="0" marR="0" lvl="0" indent="0" algn="l" defTabSz="914400" rtl="0" eaLnBrk="1" fontAlgn="auto" latinLnBrk="0" hangingPunct="1">
              <a:lnSpc>
                <a:spcPts val="2439"/>
              </a:lnSpc>
              <a:spcBef>
                <a:spcPts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a:p>
            <a:pPr marL="0" marR="0" lvl="0" indent="0" algn="l" defTabSz="914400" rtl="0" eaLnBrk="1" fontAlgn="auto" latinLnBrk="0" hangingPunct="1">
              <a:lnSpc>
                <a:spcPts val="2439"/>
              </a:lnSpc>
              <a:spcBef>
                <a:spcPts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a:p>
            <a:pPr marL="0" marR="0" lvl="0" indent="0" algn="l" defTabSz="914400" rtl="0" eaLnBrk="1" fontAlgn="auto" latinLnBrk="0" hangingPunct="1">
              <a:lnSpc>
                <a:spcPts val="2439"/>
              </a:lnSpc>
              <a:spcBef>
                <a:spcPct val="0"/>
              </a:spcBef>
              <a:spcAft>
                <a:spcPts val="0"/>
              </a:spcAft>
              <a:buClr>
                <a:srgbClr val="000000"/>
              </a:buClr>
              <a:buSzTx/>
              <a:buFont typeface="Arial"/>
              <a:buNone/>
              <a:tabLst/>
              <a:defRPr/>
            </a:pPr>
            <a:endParaRPr kumimoji="0" lang="en-US" sz="1743" b="0" i="0" u="none" strike="noStrike" kern="0" cap="none" spc="0" normalizeH="0" baseline="0" noProof="0" dirty="0">
              <a:ln>
                <a:noFill/>
              </a:ln>
              <a:solidFill>
                <a:srgbClr val="FFFFFF"/>
              </a:solidFill>
              <a:effectLst/>
              <a:uLnTx/>
              <a:uFillTx/>
              <a:latin typeface="Verdana 2"/>
              <a:ea typeface="+mn-ea"/>
              <a:cs typeface="Arial"/>
              <a:sym typeface="Arial"/>
            </a:endParaRPr>
          </a:p>
        </p:txBody>
      </p:sp>
      <p:sp>
        <p:nvSpPr>
          <p:cNvPr id="31" name="Google Shape;217;p14">
            <a:extLst>
              <a:ext uri="{FF2B5EF4-FFF2-40B4-BE49-F238E27FC236}">
                <a16:creationId xmlns:a16="http://schemas.microsoft.com/office/drawing/2014/main" id="{B9079683-9DEE-72B5-F356-FE7197E18140}"/>
              </a:ext>
            </a:extLst>
          </p:cNvPr>
          <p:cNvSpPr txBox="1"/>
          <p:nvPr/>
        </p:nvSpPr>
        <p:spPr>
          <a:xfrm>
            <a:off x="8359450" y="271152"/>
            <a:ext cx="4024302"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800" b="0" i="0" u="none" strike="noStrike" kern="0" cap="none" spc="0" normalizeH="0" baseline="0" noProof="0" dirty="0" err="1">
                <a:ln>
                  <a:noFill/>
                </a:ln>
                <a:solidFill>
                  <a:srgbClr val="FFFFFF"/>
                </a:solidFill>
                <a:effectLst/>
                <a:uLnTx/>
                <a:uFillTx/>
                <a:latin typeface="Arial"/>
                <a:ea typeface="+mn-ea"/>
                <a:cs typeface="Arial"/>
                <a:sym typeface="Arial"/>
              </a:rPr>
              <a:t>The</a:t>
            </a:r>
            <a:r>
              <a:rPr kumimoji="0" lang="es-ES" sz="2800" b="0" i="0" u="none" strike="noStrike" kern="0" cap="none" spc="0" normalizeH="0" baseline="0" noProof="0" dirty="0">
                <a:ln>
                  <a:noFill/>
                </a:ln>
                <a:solidFill>
                  <a:srgbClr val="FFFFFF"/>
                </a:solidFill>
                <a:effectLst/>
                <a:uLnTx/>
                <a:uFillTx/>
                <a:latin typeface="Arial"/>
                <a:ea typeface="+mn-ea"/>
                <a:cs typeface="Arial"/>
                <a:sym typeface="Arial"/>
              </a:rPr>
              <a:t> </a:t>
            </a:r>
            <a:r>
              <a:rPr kumimoji="0" lang="es-ES" sz="2800" b="0" i="0" u="none" strike="noStrike" kern="0" cap="none" spc="0" normalizeH="0" baseline="0" noProof="0" dirty="0" err="1">
                <a:ln>
                  <a:noFill/>
                </a:ln>
                <a:solidFill>
                  <a:srgbClr val="FFFFFF"/>
                </a:solidFill>
                <a:effectLst/>
                <a:uLnTx/>
                <a:uFillTx/>
                <a:latin typeface="Arial"/>
                <a:ea typeface="+mn-ea"/>
                <a:cs typeface="Arial"/>
                <a:sym typeface="Arial"/>
              </a:rPr>
              <a:t>Environmental</a:t>
            </a:r>
            <a:r>
              <a:rPr kumimoji="0" lang="es-ES" sz="2800" b="0" i="0" u="none" strike="noStrike" kern="0" cap="none" spc="0" normalizeH="0" baseline="0" noProof="0" dirty="0">
                <a:ln>
                  <a:noFill/>
                </a:ln>
                <a:solidFill>
                  <a:srgbClr val="FFFFFF"/>
                </a:solidFill>
                <a:effectLst/>
                <a:uLnTx/>
                <a:uFillTx/>
                <a:latin typeface="Arial"/>
                <a:ea typeface="+mn-ea"/>
                <a:cs typeface="Arial"/>
                <a:sym typeface="Arial"/>
              </a:rPr>
              <a:t> Footprint</a:t>
            </a:r>
            <a:endParaRPr kumimoji="0" lang="x-none"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8" name="Google Shape;201;p14">
            <a:extLst>
              <a:ext uri="{FF2B5EF4-FFF2-40B4-BE49-F238E27FC236}">
                <a16:creationId xmlns:a16="http://schemas.microsoft.com/office/drawing/2014/main" id="{07A72B32-6F83-9BE8-0598-C64A34F9EFD3}"/>
              </a:ext>
            </a:extLst>
          </p:cNvPr>
          <p:cNvSpPr/>
          <p:nvPr/>
        </p:nvSpPr>
        <p:spPr>
          <a:xfrm>
            <a:off x="2556925" y="412800"/>
            <a:ext cx="6201900" cy="6032400"/>
          </a:xfrm>
          <a:prstGeom prst="ellipse">
            <a:avLst/>
          </a:prstGeom>
          <a:noFill/>
          <a:ln w="187325"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panose="020F0502020204030204"/>
              <a:ea typeface="Calibri"/>
              <a:cs typeface="Calibri"/>
              <a:sym typeface="Calibri"/>
            </a:endParaRPr>
          </a:p>
        </p:txBody>
      </p:sp>
      <p:grpSp>
        <p:nvGrpSpPr>
          <p:cNvPr id="10" name="Google Shape;202;p14">
            <a:extLst>
              <a:ext uri="{FF2B5EF4-FFF2-40B4-BE49-F238E27FC236}">
                <a16:creationId xmlns:a16="http://schemas.microsoft.com/office/drawing/2014/main" id="{4DF1266F-8407-D374-37E1-610C37101686}"/>
              </a:ext>
            </a:extLst>
          </p:cNvPr>
          <p:cNvGrpSpPr/>
          <p:nvPr/>
        </p:nvGrpSpPr>
        <p:grpSpPr>
          <a:xfrm>
            <a:off x="3043752" y="814975"/>
            <a:ext cx="5228058" cy="5228058"/>
            <a:chOff x="1357124" y="2458"/>
            <a:chExt cx="5413750" cy="5413750"/>
          </a:xfrm>
        </p:grpSpPr>
        <p:sp>
          <p:nvSpPr>
            <p:cNvPr id="11" name="Google Shape;203;p14">
              <a:extLst>
                <a:ext uri="{FF2B5EF4-FFF2-40B4-BE49-F238E27FC236}">
                  <a16:creationId xmlns:a16="http://schemas.microsoft.com/office/drawing/2014/main" id="{72B12040-58F6-C615-C3AB-CF3E405C287F}"/>
                </a:ext>
              </a:extLst>
            </p:cNvPr>
            <p:cNvSpPr/>
            <p:nvPr/>
          </p:nvSpPr>
          <p:spPr>
            <a:xfrm>
              <a:off x="1980380" y="625714"/>
              <a:ext cx="4167238" cy="4167238"/>
            </a:xfrm>
            <a:prstGeom prst="blockArc">
              <a:avLst>
                <a:gd name="adj1" fmla="val 10800000"/>
                <a:gd name="adj2" fmla="val 162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 name="Google Shape;204;p14">
              <a:extLst>
                <a:ext uri="{FF2B5EF4-FFF2-40B4-BE49-F238E27FC236}">
                  <a16:creationId xmlns:a16="http://schemas.microsoft.com/office/drawing/2014/main" id="{17CCC40A-B457-A736-ED76-F82D131E215C}"/>
                </a:ext>
              </a:extLst>
            </p:cNvPr>
            <p:cNvSpPr/>
            <p:nvPr/>
          </p:nvSpPr>
          <p:spPr>
            <a:xfrm>
              <a:off x="1980380" y="625714"/>
              <a:ext cx="4167238" cy="4167238"/>
            </a:xfrm>
            <a:prstGeom prst="blockArc">
              <a:avLst>
                <a:gd name="adj1" fmla="val 5400000"/>
                <a:gd name="adj2" fmla="val 108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 name="Google Shape;205;p14">
              <a:extLst>
                <a:ext uri="{FF2B5EF4-FFF2-40B4-BE49-F238E27FC236}">
                  <a16:creationId xmlns:a16="http://schemas.microsoft.com/office/drawing/2014/main" id="{985B83AE-A33D-B13A-920C-B736D7A32A15}"/>
                </a:ext>
              </a:extLst>
            </p:cNvPr>
            <p:cNvSpPr/>
            <p:nvPr/>
          </p:nvSpPr>
          <p:spPr>
            <a:xfrm>
              <a:off x="1980380" y="625714"/>
              <a:ext cx="4167238" cy="4167238"/>
            </a:xfrm>
            <a:prstGeom prst="blockArc">
              <a:avLst>
                <a:gd name="adj1" fmla="val 0"/>
                <a:gd name="adj2" fmla="val 5400000"/>
                <a:gd name="adj3" fmla="val 4642"/>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2" name="Google Shape;206;p14">
              <a:extLst>
                <a:ext uri="{FF2B5EF4-FFF2-40B4-BE49-F238E27FC236}">
                  <a16:creationId xmlns:a16="http://schemas.microsoft.com/office/drawing/2014/main" id="{12E15FA3-91A9-329A-9D45-707CB0DDA476}"/>
                </a:ext>
              </a:extLst>
            </p:cNvPr>
            <p:cNvSpPr/>
            <p:nvPr/>
          </p:nvSpPr>
          <p:spPr>
            <a:xfrm>
              <a:off x="1980380" y="625714"/>
              <a:ext cx="4167238" cy="4167238"/>
            </a:xfrm>
            <a:prstGeom prst="blockArc">
              <a:avLst>
                <a:gd name="adj1" fmla="val 16200000"/>
                <a:gd name="adj2" fmla="val 0"/>
                <a:gd name="adj3" fmla="val 4642"/>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3" name="Google Shape;207;p14">
              <a:extLst>
                <a:ext uri="{FF2B5EF4-FFF2-40B4-BE49-F238E27FC236}">
                  <a16:creationId xmlns:a16="http://schemas.microsoft.com/office/drawing/2014/main" id="{5E4A6D73-94FD-B158-EB05-0F1D7AA31737}"/>
                </a:ext>
              </a:extLst>
            </p:cNvPr>
            <p:cNvSpPr/>
            <p:nvPr/>
          </p:nvSpPr>
          <p:spPr>
            <a:xfrm>
              <a:off x="3104554" y="1749888"/>
              <a:ext cx="1918890" cy="1918890"/>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4" name="Google Shape;208;p14">
              <a:extLst>
                <a:ext uri="{FF2B5EF4-FFF2-40B4-BE49-F238E27FC236}">
                  <a16:creationId xmlns:a16="http://schemas.microsoft.com/office/drawing/2014/main" id="{AB00AF11-4E49-5EDD-9E64-3DB674A0A9CE}"/>
                </a:ext>
              </a:extLst>
            </p:cNvPr>
            <p:cNvSpPr txBox="1"/>
            <p:nvPr/>
          </p:nvSpPr>
          <p:spPr>
            <a:xfrm>
              <a:off x="3385569" y="2030903"/>
              <a:ext cx="1356860" cy="1356860"/>
            </a:xfrm>
            <a:prstGeom prst="rect">
              <a:avLst/>
            </a:prstGeom>
            <a:noFill/>
            <a:ln>
              <a:noFill/>
            </a:ln>
          </p:spPr>
          <p:txBody>
            <a:bodyPr spcFirstLastPara="1" wrap="square" lIns="25400" tIns="25400" rIns="25400" bIns="254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 Positive</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5" name="Google Shape;209;p14">
              <a:extLst>
                <a:ext uri="{FF2B5EF4-FFF2-40B4-BE49-F238E27FC236}">
                  <a16:creationId xmlns:a16="http://schemas.microsoft.com/office/drawing/2014/main" id="{1BDEEC8D-A888-AFE1-C8EF-198D40D2DEE6}"/>
                </a:ext>
              </a:extLst>
            </p:cNvPr>
            <p:cNvSpPr/>
            <p:nvPr/>
          </p:nvSpPr>
          <p:spPr>
            <a:xfrm>
              <a:off x="3392388" y="2458"/>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 name="Google Shape;210;p14">
              <a:extLst>
                <a:ext uri="{FF2B5EF4-FFF2-40B4-BE49-F238E27FC236}">
                  <a16:creationId xmlns:a16="http://schemas.microsoft.com/office/drawing/2014/main" id="{B881C48D-02B0-7CAD-422B-C616C82FB45F}"/>
                </a:ext>
              </a:extLst>
            </p:cNvPr>
            <p:cNvSpPr txBox="1"/>
            <p:nvPr/>
          </p:nvSpPr>
          <p:spPr>
            <a:xfrm>
              <a:off x="3589098" y="199168"/>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a:p>
              <a:pPr marL="0" marR="0" lvl="0" indent="0" algn="ctr" defTabSz="914400" rtl="0" eaLnBrk="1" fontAlgn="auto" latinLnBrk="0" hangingPunct="1">
                <a:lnSpc>
                  <a:spcPct val="90000"/>
                </a:lnSpc>
                <a:spcBef>
                  <a:spcPts val="63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Footprint</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7" name="Google Shape;211;p14">
              <a:extLst>
                <a:ext uri="{FF2B5EF4-FFF2-40B4-BE49-F238E27FC236}">
                  <a16:creationId xmlns:a16="http://schemas.microsoft.com/office/drawing/2014/main" id="{42D78D91-3A43-8D67-CABD-4F6F280FD065}"/>
                </a:ext>
              </a:extLst>
            </p:cNvPr>
            <p:cNvSpPr/>
            <p:nvPr/>
          </p:nvSpPr>
          <p:spPr>
            <a:xfrm>
              <a:off x="5427651" y="2037721"/>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8" name="Google Shape;212;p14">
              <a:extLst>
                <a:ext uri="{FF2B5EF4-FFF2-40B4-BE49-F238E27FC236}">
                  <a16:creationId xmlns:a16="http://schemas.microsoft.com/office/drawing/2014/main" id="{DF59765A-CE1D-EC7A-C393-4D30B29F7120}"/>
                </a:ext>
              </a:extLst>
            </p:cNvPr>
            <p:cNvSpPr txBox="1"/>
            <p:nvPr/>
          </p:nvSpPr>
          <p:spPr>
            <a:xfrm>
              <a:off x="5624361" y="2234431"/>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Social</a:t>
              </a:r>
              <a:endParaRPr kumimoji="0" sz="1500" b="0" i="0" u="none" strike="noStrike" kern="0" cap="none" spc="0" normalizeH="0" baseline="0" noProof="0">
                <a:ln>
                  <a:noFill/>
                </a:ln>
                <a:solidFill>
                  <a:srgbClr val="000000"/>
                </a:solidFill>
                <a:effectLst/>
                <a:uLnTx/>
                <a:uFillTx/>
                <a:latin typeface="Roboto"/>
                <a:ea typeface="Roboto"/>
                <a:cs typeface="Roboto"/>
                <a:sym typeface="Roboto"/>
              </a:endParaRPr>
            </a:p>
          </p:txBody>
        </p:sp>
        <p:sp>
          <p:nvSpPr>
            <p:cNvPr id="39" name="Google Shape;213;p14">
              <a:extLst>
                <a:ext uri="{FF2B5EF4-FFF2-40B4-BE49-F238E27FC236}">
                  <a16:creationId xmlns:a16="http://schemas.microsoft.com/office/drawing/2014/main" id="{2462AC4E-7841-F312-A6F8-816FC385E02D}"/>
                </a:ext>
              </a:extLst>
            </p:cNvPr>
            <p:cNvSpPr/>
            <p:nvPr/>
          </p:nvSpPr>
          <p:spPr>
            <a:xfrm>
              <a:off x="3392388" y="4072985"/>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 name="Google Shape;214;p14">
              <a:extLst>
                <a:ext uri="{FF2B5EF4-FFF2-40B4-BE49-F238E27FC236}">
                  <a16:creationId xmlns:a16="http://schemas.microsoft.com/office/drawing/2014/main" id="{AE2C088F-87D5-CC3B-BC57-E10EE3E689DD}"/>
                </a:ext>
              </a:extLst>
            </p:cNvPr>
            <p:cNvSpPr txBox="1"/>
            <p:nvPr/>
          </p:nvSpPr>
          <p:spPr>
            <a:xfrm>
              <a:off x="3589098" y="4269695"/>
              <a:ext cx="949803" cy="949803"/>
            </a:xfrm>
            <a:prstGeom prst="rect">
              <a:avLst/>
            </a:prstGeom>
            <a:noFill/>
            <a:ln>
              <a:noFill/>
            </a:ln>
          </p:spPr>
          <p:txBody>
            <a:bodyPr spcFirstLastPara="1" wrap="square" lIns="22850" tIns="22850" rIns="22850" bIns="2285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Water Footprint Trade</a:t>
              </a:r>
              <a:endParaRPr kumimoji="0" sz="1500" b="0" i="0" u="none" strike="noStrike" kern="0" cap="none" spc="0" normalizeH="0" baseline="0" noProof="0">
                <a:ln>
                  <a:noFill/>
                </a:ln>
                <a:solidFill>
                  <a:srgbClr val="FFFFFF"/>
                </a:solidFill>
                <a:effectLst/>
                <a:uLnTx/>
                <a:uFillTx/>
                <a:latin typeface="Roboto"/>
                <a:ea typeface="Roboto"/>
                <a:cs typeface="Roboto"/>
                <a:sym typeface="Roboto"/>
              </a:endParaRPr>
            </a:p>
          </p:txBody>
        </p:sp>
        <p:sp>
          <p:nvSpPr>
            <p:cNvPr id="41" name="Google Shape;215;p14">
              <a:extLst>
                <a:ext uri="{FF2B5EF4-FFF2-40B4-BE49-F238E27FC236}">
                  <a16:creationId xmlns:a16="http://schemas.microsoft.com/office/drawing/2014/main" id="{19D27783-812A-F657-B959-DE6673B47194}"/>
                </a:ext>
              </a:extLst>
            </p:cNvPr>
            <p:cNvSpPr/>
            <p:nvPr/>
          </p:nvSpPr>
          <p:spPr>
            <a:xfrm>
              <a:off x="1357124" y="2037721"/>
              <a:ext cx="1343223" cy="1343223"/>
            </a:xfrm>
            <a:prstGeom prst="ellipse">
              <a:avLst/>
            </a:prstGeom>
            <a:solidFill>
              <a:srgbClr val="4372C3"/>
            </a:solid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 name="Google Shape;216;p14">
              <a:extLst>
                <a:ext uri="{FF2B5EF4-FFF2-40B4-BE49-F238E27FC236}">
                  <a16:creationId xmlns:a16="http://schemas.microsoft.com/office/drawing/2014/main" id="{CDD34A6E-3934-7E51-3F4F-D94282D2A997}"/>
                </a:ext>
              </a:extLst>
            </p:cNvPr>
            <p:cNvSpPr txBox="1"/>
            <p:nvPr/>
          </p:nvSpPr>
          <p:spPr>
            <a:xfrm>
              <a:off x="1553834" y="2234431"/>
              <a:ext cx="949803" cy="949803"/>
            </a:xfrm>
            <a:prstGeom prst="rect">
              <a:avLst/>
            </a:prstGeom>
            <a:noFill/>
            <a:ln>
              <a:noFill/>
            </a:ln>
          </p:spPr>
          <p:txBody>
            <a:bodyPr spcFirstLastPara="1" wrap="square" lIns="21575" tIns="21575" rIns="21575" bIns="215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700"/>
                <a:buFont typeface="Calibri"/>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Economy</a:t>
              </a:r>
              <a:endParaRPr kumimoji="0" sz="1500" b="0" i="0" u="none" strike="noStrike" kern="0" cap="none" spc="0" normalizeH="0" baseline="0" noProof="0">
                <a:ln>
                  <a:noFill/>
                </a:ln>
                <a:solidFill>
                  <a:srgbClr val="FFFFFF"/>
                </a:solidFill>
                <a:effectLst/>
                <a:uLnTx/>
                <a:uFillTx/>
                <a:latin typeface="Roboto"/>
                <a:ea typeface="Roboto"/>
                <a:cs typeface="Roboto"/>
                <a:sym typeface="Roboto"/>
              </a:endParaRPr>
            </a:p>
          </p:txBody>
        </p:sp>
      </p:grpSp>
      <p:sp>
        <p:nvSpPr>
          <p:cNvPr id="43" name="Google Shape;215;p14">
            <a:extLst>
              <a:ext uri="{FF2B5EF4-FFF2-40B4-BE49-F238E27FC236}">
                <a16:creationId xmlns:a16="http://schemas.microsoft.com/office/drawing/2014/main" id="{C2BF7F02-5554-9300-CAB8-E4FE44E621E7}"/>
              </a:ext>
            </a:extLst>
          </p:cNvPr>
          <p:cNvSpPr/>
          <p:nvPr/>
        </p:nvSpPr>
        <p:spPr>
          <a:xfrm>
            <a:off x="3043751" y="278701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 name="Google Shape;215;p14">
            <a:extLst>
              <a:ext uri="{FF2B5EF4-FFF2-40B4-BE49-F238E27FC236}">
                <a16:creationId xmlns:a16="http://schemas.microsoft.com/office/drawing/2014/main" id="{4D99242D-4E0A-15D5-91B6-DD9D261D9C17}"/>
              </a:ext>
            </a:extLst>
          </p:cNvPr>
          <p:cNvSpPr/>
          <p:nvPr/>
        </p:nvSpPr>
        <p:spPr>
          <a:xfrm>
            <a:off x="5009206" y="4712261"/>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5" name="Google Shape;215;p14">
            <a:extLst>
              <a:ext uri="{FF2B5EF4-FFF2-40B4-BE49-F238E27FC236}">
                <a16:creationId xmlns:a16="http://schemas.microsoft.com/office/drawing/2014/main" id="{C944432C-0C81-EA74-2C98-A251BBD659AA}"/>
              </a:ext>
            </a:extLst>
          </p:cNvPr>
          <p:cNvSpPr/>
          <p:nvPr/>
        </p:nvSpPr>
        <p:spPr>
          <a:xfrm>
            <a:off x="5042418" y="81497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6" name="Google Shape;215;p14">
            <a:extLst>
              <a:ext uri="{FF2B5EF4-FFF2-40B4-BE49-F238E27FC236}">
                <a16:creationId xmlns:a16="http://schemas.microsoft.com/office/drawing/2014/main" id="{DBA1C0E9-BF23-155A-B596-EB6D9A171337}"/>
              </a:ext>
            </a:extLst>
          </p:cNvPr>
          <p:cNvSpPr/>
          <p:nvPr/>
        </p:nvSpPr>
        <p:spPr>
          <a:xfrm>
            <a:off x="6996206" y="2773844"/>
            <a:ext cx="1297150" cy="1297150"/>
          </a:xfrm>
          <a:prstGeom prst="ellipse">
            <a:avLst/>
          </a:prstGeom>
          <a:noFill/>
          <a:ln w="762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215;p14">
            <a:extLst>
              <a:ext uri="{FF2B5EF4-FFF2-40B4-BE49-F238E27FC236}">
                <a16:creationId xmlns:a16="http://schemas.microsoft.com/office/drawing/2014/main" id="{0C32F40D-7E9C-2C13-7630-80FFA4FD38DE}"/>
              </a:ext>
            </a:extLst>
          </p:cNvPr>
          <p:cNvSpPr/>
          <p:nvPr/>
        </p:nvSpPr>
        <p:spPr>
          <a:xfrm>
            <a:off x="3043750" y="2796409"/>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215;p14">
            <a:extLst>
              <a:ext uri="{FF2B5EF4-FFF2-40B4-BE49-F238E27FC236}">
                <a16:creationId xmlns:a16="http://schemas.microsoft.com/office/drawing/2014/main" id="{421085DD-F59C-4CBB-5C32-DD13551BFFAF}"/>
              </a:ext>
            </a:extLst>
          </p:cNvPr>
          <p:cNvSpPr/>
          <p:nvPr/>
        </p:nvSpPr>
        <p:spPr>
          <a:xfrm>
            <a:off x="5031905" y="825069"/>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215;p14">
            <a:extLst>
              <a:ext uri="{FF2B5EF4-FFF2-40B4-BE49-F238E27FC236}">
                <a16:creationId xmlns:a16="http://schemas.microsoft.com/office/drawing/2014/main" id="{5AC60782-730F-4BF0-D2A5-8C8B2D7321EE}"/>
              </a:ext>
            </a:extLst>
          </p:cNvPr>
          <p:cNvSpPr/>
          <p:nvPr/>
        </p:nvSpPr>
        <p:spPr>
          <a:xfrm>
            <a:off x="6985433" y="2780428"/>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215;p14">
            <a:extLst>
              <a:ext uri="{FF2B5EF4-FFF2-40B4-BE49-F238E27FC236}">
                <a16:creationId xmlns:a16="http://schemas.microsoft.com/office/drawing/2014/main" id="{464AEDB9-4A50-61FC-3D32-E3960E7AD198}"/>
              </a:ext>
            </a:extLst>
          </p:cNvPr>
          <p:cNvSpPr/>
          <p:nvPr/>
        </p:nvSpPr>
        <p:spPr>
          <a:xfrm>
            <a:off x="5009205" y="4707387"/>
            <a:ext cx="1297150" cy="1297150"/>
          </a:xfrm>
          <a:prstGeom prst="ellipse">
            <a:avLst/>
          </a:prstGeom>
          <a:noFill/>
          <a:ln w="76200" cap="flat" cmpd="sng">
            <a:solidFill>
              <a:srgbClr val="FFFF00"/>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58669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8BC91873-7D42-2698-DFDA-59237A44AC43}"/>
              </a:ext>
            </a:extLst>
          </p:cNvPr>
          <p:cNvSpPr>
            <a:spLocks noGrp="1"/>
          </p:cNvSpPr>
          <p:nvPr>
            <p:ph type="title"/>
          </p:nvPr>
        </p:nvSpPr>
        <p:spPr>
          <a:xfrm>
            <a:off x="589516" y="369787"/>
            <a:ext cx="11111072" cy="616481"/>
          </a:xfrm>
        </p:spPr>
        <p:txBody>
          <a:bodyPr>
            <a:noAutofit/>
          </a:bodyPr>
          <a:lstStyle/>
          <a:p>
            <a:pPr algn="l"/>
            <a:r>
              <a:rPr lang="en-US" sz="2000" dirty="0">
                <a:solidFill>
                  <a:srgbClr val="000000"/>
                </a:solidFill>
                <a:latin typeface="Montserrat" panose="00000500000000000000" pitchFamily="2" charset="0"/>
              </a:rPr>
              <a:t>CSRD: The Catalyst for Sustainability Change - Why This Time It's Different?</a:t>
            </a:r>
            <a:endParaRPr lang="es-CL" sz="2000" dirty="0">
              <a:solidFill>
                <a:srgbClr val="000000"/>
              </a:solidFill>
              <a:latin typeface="Montserrat" panose="00000500000000000000" pitchFamily="2" charset="0"/>
            </a:endParaRPr>
          </a:p>
        </p:txBody>
      </p:sp>
      <p:sp>
        <p:nvSpPr>
          <p:cNvPr id="8" name="TextBox 7">
            <a:extLst>
              <a:ext uri="{FF2B5EF4-FFF2-40B4-BE49-F238E27FC236}">
                <a16:creationId xmlns:a16="http://schemas.microsoft.com/office/drawing/2014/main" id="{FAF238BB-FFCF-02E2-3558-FEC046A08E84}"/>
              </a:ext>
            </a:extLst>
          </p:cNvPr>
          <p:cNvSpPr txBox="1"/>
          <p:nvPr/>
        </p:nvSpPr>
        <p:spPr>
          <a:xfrm>
            <a:off x="664930" y="1285580"/>
            <a:ext cx="7898955" cy="5026441"/>
          </a:xfrm>
          <a:prstGeom prst="rect">
            <a:avLst/>
          </a:prstGeom>
          <a:noFill/>
        </p:spPr>
        <p:txBody>
          <a:bodyPr wrap="square">
            <a:spAutoFit/>
          </a:bodyPr>
          <a:lstStyle/>
          <a:p>
            <a:pPr>
              <a:lnSpc>
                <a:spcPct val="115000"/>
              </a:lnSpc>
              <a:spcAft>
                <a:spcPts val="800"/>
              </a:spcAft>
            </a:pPr>
            <a:r>
              <a:rPr lang="en-GB"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1.-  What is Corporate Sustainability Reporting Directive (CSRD)?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A substantial revision of the Non-Financial Reporting Directive (NFRD) in effect since 2014</a:t>
            </a:r>
          </a:p>
          <a:p>
            <a:pPr marL="342900" lvl="0" indent="-342900">
              <a:lnSpc>
                <a:spcPct val="115000"/>
              </a:lnSpc>
              <a:spcAft>
                <a:spcPts val="800"/>
              </a:spcAft>
              <a:buSzPts val="1000"/>
              <a:buFont typeface="Symbol" panose="05050102010706020507" pitchFamily="18" charset="2"/>
              <a:buChar char=""/>
              <a:tabLst>
                <a:tab pos="457200" algn="l"/>
              </a:tabLst>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Aligns with the European Green Deal goals to make Europe climate neutral by 2050. A major update aimed at standardizing sustainability reporting </a:t>
            </a:r>
          </a:p>
          <a:p>
            <a:pPr marL="342900" lvl="0" indent="-342900">
              <a:lnSpc>
                <a:spcPct val="115000"/>
              </a:lnSpc>
              <a:spcAft>
                <a:spcPts val="800"/>
              </a:spcAft>
              <a:buSzPts val="1000"/>
              <a:buFont typeface="Symbol" panose="05050102010706020507" pitchFamily="18" charset="2"/>
              <a:buChar char=""/>
              <a:tabLst>
                <a:tab pos="457200" algn="l"/>
              </a:tabLst>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Encourages corporate accountability on sustainability issues at a broader level.</a:t>
            </a:r>
          </a:p>
          <a:p>
            <a:pPr lvl="0">
              <a:lnSpc>
                <a:spcPct val="115000"/>
              </a:lnSpc>
              <a:spcAft>
                <a:spcPts val="800"/>
              </a:spcAft>
              <a:buSzPts val="1000"/>
              <a:tabLst>
                <a:tab pos="457200" algn="l"/>
              </a:tabLst>
            </a:pP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a:lnSpc>
                <a:spcPct val="115000"/>
              </a:lnSpc>
              <a:spcAft>
                <a:spcPts val="800"/>
              </a:spcAft>
            </a:pP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2.-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What</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is</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its</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objective</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Establishes Environmental, Social, and Governance (ESG) reporting requirements</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Significantly expands NFRD in terms of who must report and how</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Enhances transparency and quality of reporting</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fr-FR"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Implements</a:t>
            </a:r>
            <a:r>
              <a:rPr lang="fr-FR"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fr-FR"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common</a:t>
            </a:r>
            <a:r>
              <a:rPr lang="fr-FR"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EU-</a:t>
            </a:r>
            <a:r>
              <a:rPr lang="fr-FR"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focused</a:t>
            </a:r>
            <a:r>
              <a:rPr lang="fr-FR"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ESRS standards</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Homogenizes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comparable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information</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between</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companies</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Facilitates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transition</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to</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sustainability</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Integrates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ESG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criteria</a:t>
            </a:r>
            <a:endParaRPr lang="es-ES" sz="14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92962300-BD77-E7E9-A3A0-880469C03304}"/>
              </a:ext>
            </a:extLst>
          </p:cNvPr>
          <p:cNvPicPr>
            <a:picLocks noChangeAspect="1"/>
          </p:cNvPicPr>
          <p:nvPr/>
        </p:nvPicPr>
        <p:blipFill>
          <a:blip r:embed="rId2"/>
          <a:stretch>
            <a:fillRect/>
          </a:stretch>
        </p:blipFill>
        <p:spPr>
          <a:xfrm>
            <a:off x="8741166" y="5318323"/>
            <a:ext cx="3285336" cy="1371175"/>
          </a:xfrm>
          <a:prstGeom prst="rect">
            <a:avLst/>
          </a:prstGeom>
        </p:spPr>
      </p:pic>
      <p:pic>
        <p:nvPicPr>
          <p:cNvPr id="3" name="Imagen 2">
            <a:extLst>
              <a:ext uri="{FF2B5EF4-FFF2-40B4-BE49-F238E27FC236}">
                <a16:creationId xmlns:a16="http://schemas.microsoft.com/office/drawing/2014/main" id="{DDD92632-E527-A249-0677-447AA96F917C}"/>
              </a:ext>
            </a:extLst>
          </p:cNvPr>
          <p:cNvPicPr>
            <a:picLocks noChangeAspect="1"/>
          </p:cNvPicPr>
          <p:nvPr/>
        </p:nvPicPr>
        <p:blipFill>
          <a:blip r:embed="rId3"/>
          <a:stretch>
            <a:fillRect/>
          </a:stretch>
        </p:blipFill>
        <p:spPr>
          <a:xfrm>
            <a:off x="8741166" y="1998014"/>
            <a:ext cx="3285336" cy="2458218"/>
          </a:xfrm>
          <a:prstGeom prst="rect">
            <a:avLst/>
          </a:prstGeom>
        </p:spPr>
      </p:pic>
    </p:spTree>
    <p:extLst>
      <p:ext uri="{BB962C8B-B14F-4D97-AF65-F5344CB8AC3E}">
        <p14:creationId xmlns:p14="http://schemas.microsoft.com/office/powerpoint/2010/main" val="22889333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3458D12-DAA4-3AF4-4755-CB44A2E385F4}"/>
              </a:ext>
            </a:extLst>
          </p:cNvPr>
          <p:cNvSpPr txBox="1"/>
          <p:nvPr/>
        </p:nvSpPr>
        <p:spPr>
          <a:xfrm>
            <a:off x="307910" y="1289953"/>
            <a:ext cx="11234057" cy="4278094"/>
          </a:xfrm>
          <a:prstGeom prst="rect">
            <a:avLst/>
          </a:prstGeom>
          <a:noFill/>
        </p:spPr>
        <p:txBody>
          <a:bodyPr wrap="square">
            <a:spAutoFit/>
          </a:bodyPr>
          <a:lstStyle/>
          <a:p>
            <a:pPr algn="just"/>
            <a:r>
              <a:rPr lang="en-US" sz="1600" b="1" dirty="0">
                <a:latin typeface="Montserrat" panose="00000500000000000000" pitchFamily="2" charset="0"/>
              </a:rPr>
              <a:t>This training brings together all the knowledge we have gathered to date, aimed at sharing valuable insights and fostering a deeper understanding of sustainability.</a:t>
            </a:r>
          </a:p>
          <a:p>
            <a:pPr algn="just"/>
            <a:endParaRPr lang="en-US" sz="1600" dirty="0">
              <a:latin typeface="Montserrat" panose="00000500000000000000" pitchFamily="2" charset="0"/>
            </a:endParaRPr>
          </a:p>
          <a:p>
            <a:pPr algn="just"/>
            <a:r>
              <a:rPr lang="en-US" sz="1600" dirty="0">
                <a:latin typeface="Montserrat" panose="00000500000000000000" pitchFamily="2" charset="0"/>
              </a:rPr>
              <a:t>The </a:t>
            </a:r>
            <a:r>
              <a:rPr lang="en-US" sz="1600" b="1" dirty="0">
                <a:latin typeface="Montserrat" panose="00000500000000000000" pitchFamily="2" charset="0"/>
              </a:rPr>
              <a:t>Water Positive initiative</a:t>
            </a:r>
            <a:r>
              <a:rPr lang="en-US" sz="1600" dirty="0">
                <a:latin typeface="Montserrat" panose="00000500000000000000" pitchFamily="2" charset="0"/>
              </a:rPr>
              <a:t> represents a transformative approach to how we interact with water as a vital resource. It goes beyond merely preserving water; it advocates for a balance where we protect the environment while fostering economic growth. This initiative demonstrates that sustainability does not mean limiting opportunities or leaving people behind. On the contrary, it empowers us to discover innovative ways to use water responsibly, ensuring that communities and businesses alike can thrive without depleting or damaging our natural resources.</a:t>
            </a:r>
          </a:p>
          <a:p>
            <a:pPr algn="just"/>
            <a:endParaRPr lang="en-US" sz="1600" dirty="0">
              <a:latin typeface="Montserrat" panose="00000500000000000000" pitchFamily="2" charset="0"/>
            </a:endParaRPr>
          </a:p>
          <a:p>
            <a:pPr algn="just"/>
            <a:r>
              <a:rPr lang="en-US" sz="1600" dirty="0">
                <a:latin typeface="Montserrat" panose="00000500000000000000" pitchFamily="2" charset="0"/>
              </a:rPr>
              <a:t>By rethinking water management in this way, the Water Positive initiative promotes an inclusive model—one that encourages progress and development while safeguarding the future of our planet. It proves that sustainable solutions are not only environmentally sound but also socially and economically beneficial.</a:t>
            </a:r>
          </a:p>
          <a:p>
            <a:pPr algn="just"/>
            <a:endParaRPr lang="en-US" sz="1600" dirty="0">
              <a:latin typeface="Montserrat" panose="00000500000000000000" pitchFamily="2" charset="0"/>
            </a:endParaRPr>
          </a:p>
          <a:p>
            <a:pPr algn="just"/>
            <a:r>
              <a:rPr lang="en-US" sz="1600" dirty="0">
                <a:latin typeface="Montserrat" panose="00000500000000000000" pitchFamily="2" charset="0"/>
              </a:rPr>
              <a:t>Finally, we would like to extend our heartfelt thanks to </a:t>
            </a:r>
            <a:r>
              <a:rPr lang="en-US" sz="1600" b="1" dirty="0">
                <a:latin typeface="Montserrat" panose="00000500000000000000" pitchFamily="2" charset="0"/>
              </a:rPr>
              <a:t>Graciela Chichilinsky, Will </a:t>
            </a:r>
            <a:r>
              <a:rPr lang="en-US" sz="1600" b="1" dirty="0" err="1">
                <a:latin typeface="Montserrat" panose="00000500000000000000" pitchFamily="2" charset="0"/>
              </a:rPr>
              <a:t>Sarni</a:t>
            </a:r>
            <a:r>
              <a:rPr lang="en-US" sz="1600" b="1" dirty="0">
                <a:latin typeface="Montserrat" panose="00000500000000000000" pitchFamily="2" charset="0"/>
              </a:rPr>
              <a:t>, Domingo </a:t>
            </a:r>
            <a:r>
              <a:rPr lang="en-US" sz="1600" b="1" dirty="0" err="1">
                <a:latin typeface="Montserrat" panose="00000500000000000000" pitchFamily="2" charset="0"/>
              </a:rPr>
              <a:t>Zarzo</a:t>
            </a:r>
            <a:r>
              <a:rPr lang="en-US" sz="1600" b="1" dirty="0">
                <a:latin typeface="Montserrat" panose="00000500000000000000" pitchFamily="2" charset="0"/>
              </a:rPr>
              <a:t>, Gabriel </a:t>
            </a:r>
            <a:r>
              <a:rPr lang="en-US" sz="1600" b="1" dirty="0" err="1">
                <a:latin typeface="Montserrat" panose="00000500000000000000" pitchFamily="2" charset="0"/>
              </a:rPr>
              <a:t>Blejman</a:t>
            </a:r>
            <a:r>
              <a:rPr lang="en-US" sz="1600" b="1" dirty="0">
                <a:latin typeface="Montserrat" panose="00000500000000000000" pitchFamily="2" charset="0"/>
              </a:rPr>
              <a:t> and Eduardo </a:t>
            </a:r>
            <a:r>
              <a:rPr lang="en-US" sz="1600" b="1" dirty="0" err="1">
                <a:latin typeface="Montserrat" panose="00000500000000000000" pitchFamily="2" charset="0"/>
              </a:rPr>
              <a:t>Orteu</a:t>
            </a:r>
            <a:r>
              <a:rPr lang="en-US" sz="1600" b="1" dirty="0">
                <a:latin typeface="Montserrat" panose="00000500000000000000" pitchFamily="2" charset="0"/>
              </a:rPr>
              <a:t>,</a:t>
            </a:r>
            <a:r>
              <a:rPr lang="en-US" sz="1600" dirty="0">
                <a:latin typeface="Montserrat" panose="00000500000000000000" pitchFamily="2" charset="0"/>
              </a:rPr>
              <a:t> for generously sharing his knowledge with us, contributing to the success of this training in a selfless and invaluable way.</a:t>
            </a:r>
          </a:p>
        </p:txBody>
      </p:sp>
      <p:pic>
        <p:nvPicPr>
          <p:cNvPr id="4" name="Imagen 3">
            <a:extLst>
              <a:ext uri="{FF2B5EF4-FFF2-40B4-BE49-F238E27FC236}">
                <a16:creationId xmlns:a16="http://schemas.microsoft.com/office/drawing/2014/main" id="{CE6D4802-70FF-7F7C-BF96-76D8F1AD1CB5}"/>
              </a:ext>
            </a:extLst>
          </p:cNvPr>
          <p:cNvPicPr>
            <a:picLocks noChangeAspect="1"/>
          </p:cNvPicPr>
          <p:nvPr/>
        </p:nvPicPr>
        <p:blipFill>
          <a:blip r:embed="rId2"/>
          <a:stretch>
            <a:fillRect/>
          </a:stretch>
        </p:blipFill>
        <p:spPr>
          <a:xfrm>
            <a:off x="8741166" y="5318323"/>
            <a:ext cx="3285336" cy="1371175"/>
          </a:xfrm>
          <a:prstGeom prst="rect">
            <a:avLst/>
          </a:prstGeom>
        </p:spPr>
      </p:pic>
      <p:sp>
        <p:nvSpPr>
          <p:cNvPr id="6" name="CuadroTexto 5">
            <a:extLst>
              <a:ext uri="{FF2B5EF4-FFF2-40B4-BE49-F238E27FC236}">
                <a16:creationId xmlns:a16="http://schemas.microsoft.com/office/drawing/2014/main" id="{FEC74CCF-5FF3-28D1-0614-1A72E386FCC3}"/>
              </a:ext>
            </a:extLst>
          </p:cNvPr>
          <p:cNvSpPr txBox="1"/>
          <p:nvPr/>
        </p:nvSpPr>
        <p:spPr>
          <a:xfrm>
            <a:off x="307910" y="351844"/>
            <a:ext cx="6097554" cy="584775"/>
          </a:xfrm>
          <a:prstGeom prst="rect">
            <a:avLst/>
          </a:prstGeom>
          <a:noFill/>
        </p:spPr>
        <p:txBody>
          <a:bodyPr wrap="square">
            <a:spAutoFit/>
          </a:bodyPr>
          <a:lstStyle/>
          <a:p>
            <a:r>
              <a:rPr lang="es-ES" sz="3200" b="1" dirty="0" err="1">
                <a:latin typeface="Montserrat" panose="00000500000000000000" pitchFamily="2" charset="0"/>
              </a:rPr>
              <a:t>About</a:t>
            </a:r>
            <a:r>
              <a:rPr lang="es-ES" sz="3200" b="1" dirty="0">
                <a:latin typeface="Montserrat" panose="00000500000000000000" pitchFamily="2" charset="0"/>
              </a:rPr>
              <a:t> </a:t>
            </a:r>
            <a:r>
              <a:rPr lang="es-ES" sz="3200" b="1" dirty="0" err="1">
                <a:latin typeface="Montserrat" panose="00000500000000000000" pitchFamily="2" charset="0"/>
              </a:rPr>
              <a:t>This</a:t>
            </a:r>
            <a:r>
              <a:rPr lang="es-ES" sz="3200" b="1" dirty="0">
                <a:latin typeface="Montserrat" panose="00000500000000000000" pitchFamily="2" charset="0"/>
              </a:rPr>
              <a:t> Training</a:t>
            </a:r>
          </a:p>
        </p:txBody>
      </p:sp>
    </p:spTree>
    <p:extLst>
      <p:ext uri="{BB962C8B-B14F-4D97-AF65-F5344CB8AC3E}">
        <p14:creationId xmlns:p14="http://schemas.microsoft.com/office/powerpoint/2010/main" val="4134925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F238BB-FFCF-02E2-3558-FEC046A08E84}"/>
              </a:ext>
            </a:extLst>
          </p:cNvPr>
          <p:cNvSpPr txBox="1"/>
          <p:nvPr/>
        </p:nvSpPr>
        <p:spPr>
          <a:xfrm>
            <a:off x="664930" y="1285580"/>
            <a:ext cx="7898955" cy="4778680"/>
          </a:xfrm>
          <a:prstGeom prst="rect">
            <a:avLst/>
          </a:prstGeom>
          <a:noFill/>
        </p:spPr>
        <p:txBody>
          <a:bodyPr wrap="square">
            <a:spAutoFit/>
          </a:bodyPr>
          <a:lstStyle/>
          <a:p>
            <a:pPr>
              <a:lnSpc>
                <a:spcPct val="115000"/>
              </a:lnSpc>
              <a:spcAft>
                <a:spcPts val="800"/>
              </a:spcAft>
            </a:pPr>
            <a:r>
              <a:rPr lang="en-GB"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3.-  What changes does it bring?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Independent</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audits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and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certification</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processes</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More detailed reporting on environmental impact and human rights based on common EU criteria</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Common</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sustainability</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standards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(ESRS)</a:t>
            </a: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Introduces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double</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materiality</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concept</a:t>
            </a: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Includes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value</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chain</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considerations</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Medium and long-term horizon focus</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Mandatory sustainability information in electronic format (XHTML)</a:t>
            </a:r>
          </a:p>
          <a:p>
            <a:pPr lvl="0">
              <a:lnSpc>
                <a:spcPct val="115000"/>
              </a:lnSpc>
              <a:spcAft>
                <a:spcPts val="800"/>
              </a:spcAft>
              <a:buSzPts val="1000"/>
              <a:tabLst>
                <a:tab pos="457200" algn="l"/>
              </a:tabLst>
            </a:pP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a:lnSpc>
                <a:spcPct val="115000"/>
              </a:lnSpc>
              <a:spcAft>
                <a:spcPts val="800"/>
              </a:spcAft>
            </a:pPr>
            <a:r>
              <a:rPr lang="en-GB"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4.- What is its scope of application?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Large</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EU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companies</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Listed</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SMEs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with</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exceptions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Non-EU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companies</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with</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significant</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EU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operations</a:t>
            </a:r>
            <a:endParaRPr lang="es-ES" sz="14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4B817281-3407-31F1-2797-B82CC8E21EC1}"/>
              </a:ext>
            </a:extLst>
          </p:cNvPr>
          <p:cNvPicPr>
            <a:picLocks noChangeAspect="1"/>
          </p:cNvPicPr>
          <p:nvPr/>
        </p:nvPicPr>
        <p:blipFill>
          <a:blip r:embed="rId2"/>
          <a:stretch>
            <a:fillRect/>
          </a:stretch>
        </p:blipFill>
        <p:spPr>
          <a:xfrm>
            <a:off x="8741166" y="5318323"/>
            <a:ext cx="3285336" cy="1371175"/>
          </a:xfrm>
          <a:prstGeom prst="rect">
            <a:avLst/>
          </a:prstGeom>
        </p:spPr>
      </p:pic>
      <p:sp>
        <p:nvSpPr>
          <p:cNvPr id="14" name="Título 6">
            <a:extLst>
              <a:ext uri="{FF2B5EF4-FFF2-40B4-BE49-F238E27FC236}">
                <a16:creationId xmlns:a16="http://schemas.microsoft.com/office/drawing/2014/main" id="{1138A524-BFD8-45D7-F013-DAB36B005FA4}"/>
              </a:ext>
            </a:extLst>
          </p:cNvPr>
          <p:cNvSpPr txBox="1">
            <a:spLocks/>
          </p:cNvSpPr>
          <p:nvPr/>
        </p:nvSpPr>
        <p:spPr>
          <a:xfrm>
            <a:off x="589516" y="369787"/>
            <a:ext cx="11111072" cy="61648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tx1"/>
                </a:solidFill>
                <a:latin typeface="Corbel" panose="020B0503020204020204" pitchFamily="34" charset="0"/>
                <a:ea typeface="+mj-ea"/>
                <a:cs typeface="+mj-cs"/>
              </a:defRPr>
            </a:lvl1pPr>
          </a:lstStyle>
          <a:p>
            <a:pPr algn="l"/>
            <a:r>
              <a:rPr lang="en-US" sz="2000">
                <a:solidFill>
                  <a:srgbClr val="000000"/>
                </a:solidFill>
                <a:latin typeface="Montserrat" panose="00000500000000000000" pitchFamily="2" charset="0"/>
              </a:rPr>
              <a:t>CSRD: The Catalyst for Sustainability Change - Why This Time It's Different?</a:t>
            </a:r>
            <a:endParaRPr lang="es-CL" sz="2000" dirty="0">
              <a:solidFill>
                <a:srgbClr val="000000"/>
              </a:solidFill>
              <a:latin typeface="Montserrat" panose="00000500000000000000" pitchFamily="2" charset="0"/>
            </a:endParaRPr>
          </a:p>
        </p:txBody>
      </p:sp>
      <p:pic>
        <p:nvPicPr>
          <p:cNvPr id="15" name="Imagen 14">
            <a:extLst>
              <a:ext uri="{FF2B5EF4-FFF2-40B4-BE49-F238E27FC236}">
                <a16:creationId xmlns:a16="http://schemas.microsoft.com/office/drawing/2014/main" id="{9E5C833A-3650-7DC1-4358-370B2C125251}"/>
              </a:ext>
            </a:extLst>
          </p:cNvPr>
          <p:cNvPicPr>
            <a:picLocks noChangeAspect="1"/>
          </p:cNvPicPr>
          <p:nvPr/>
        </p:nvPicPr>
        <p:blipFill>
          <a:blip r:embed="rId3"/>
          <a:stretch>
            <a:fillRect/>
          </a:stretch>
        </p:blipFill>
        <p:spPr>
          <a:xfrm>
            <a:off x="8741166" y="1998014"/>
            <a:ext cx="3285336" cy="2458218"/>
          </a:xfrm>
          <a:prstGeom prst="rect">
            <a:avLst/>
          </a:prstGeom>
        </p:spPr>
      </p:pic>
    </p:spTree>
    <p:extLst>
      <p:ext uri="{BB962C8B-B14F-4D97-AF65-F5344CB8AC3E}">
        <p14:creationId xmlns:p14="http://schemas.microsoft.com/office/powerpoint/2010/main" val="25177975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F238BB-FFCF-02E2-3558-FEC046A08E84}"/>
              </a:ext>
            </a:extLst>
          </p:cNvPr>
          <p:cNvSpPr txBox="1"/>
          <p:nvPr/>
        </p:nvSpPr>
        <p:spPr>
          <a:xfrm>
            <a:off x="664930" y="1285580"/>
            <a:ext cx="7898955" cy="5026441"/>
          </a:xfrm>
          <a:prstGeom prst="rect">
            <a:avLst/>
          </a:prstGeom>
          <a:noFill/>
        </p:spPr>
        <p:txBody>
          <a:bodyPr wrap="square">
            <a:spAutoFit/>
          </a:bodyPr>
          <a:lstStyle/>
          <a:p>
            <a:pPr>
              <a:lnSpc>
                <a:spcPct val="115000"/>
              </a:lnSpc>
              <a:spcAft>
                <a:spcPts val="800"/>
              </a:spcAft>
            </a:pP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5.-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What</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is</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double</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materiality</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Companies must report on: </a:t>
            </a: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a) How sustainability issues affect their business (financial materiality) </a:t>
            </a: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b) How their activities impact people and the environment (impact materiality)</a:t>
            </a:r>
          </a:p>
          <a:p>
            <a:pPr marL="342900" lvl="0" indent="-342900">
              <a:lnSpc>
                <a:spcPct val="115000"/>
              </a:lnSpc>
              <a:spcAft>
                <a:spcPts val="800"/>
              </a:spcAft>
              <a:buSzPts val="1000"/>
              <a:buFont typeface="Symbol" panose="05050102010706020507" pitchFamily="18" charset="2"/>
              <a:buChar char=""/>
              <a:tabLst>
                <a:tab pos="457200" algn="l"/>
              </a:tabLst>
            </a:pP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a:lnSpc>
                <a:spcPct val="115000"/>
              </a:lnSpc>
              <a:spcAft>
                <a:spcPts val="800"/>
              </a:spcAft>
            </a:pPr>
            <a:r>
              <a:rPr lang="en-GB"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6.- How is the information verified?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CSRD introduces limited assurance obligation by an independent third party</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Verifies that reported information complies with EU standards</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Reasonable assurance from 2028, more demanding and based on substantive evidence</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Mandatory assurance by an independent auditor or certifier</a:t>
            </a:r>
          </a:p>
          <a:p>
            <a:pPr lvl="0">
              <a:lnSpc>
                <a:spcPct val="115000"/>
              </a:lnSpc>
              <a:spcAft>
                <a:spcPts val="800"/>
              </a:spcAft>
              <a:buSzPts val="1000"/>
              <a:tabLst>
                <a:tab pos="457200" algn="l"/>
              </a:tabLst>
            </a:pP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a:lnSpc>
                <a:spcPct val="115000"/>
              </a:lnSpc>
              <a:spcAft>
                <a:spcPts val="800"/>
              </a:spcAft>
            </a:pPr>
            <a:r>
              <a:rPr lang="en-GB"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7.-  How does it relate to Corporate Sustainability Due Diligence Directive?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CSRD focuses on reporting, while CSDDD focuses on companies' due diligence processes</a:t>
            </a:r>
            <a:endParaRPr lang="es-ES" sz="1400" kern="1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8192BDAA-9794-BEE4-D2C2-A67D59E9F9A2}"/>
              </a:ext>
            </a:extLst>
          </p:cNvPr>
          <p:cNvPicPr>
            <a:picLocks noChangeAspect="1"/>
          </p:cNvPicPr>
          <p:nvPr/>
        </p:nvPicPr>
        <p:blipFill>
          <a:blip r:embed="rId2"/>
          <a:stretch>
            <a:fillRect/>
          </a:stretch>
        </p:blipFill>
        <p:spPr>
          <a:xfrm>
            <a:off x="8741166" y="5318323"/>
            <a:ext cx="3285336" cy="1371175"/>
          </a:xfrm>
          <a:prstGeom prst="rect">
            <a:avLst/>
          </a:prstGeom>
        </p:spPr>
      </p:pic>
      <p:sp>
        <p:nvSpPr>
          <p:cNvPr id="9" name="Título 6">
            <a:extLst>
              <a:ext uri="{FF2B5EF4-FFF2-40B4-BE49-F238E27FC236}">
                <a16:creationId xmlns:a16="http://schemas.microsoft.com/office/drawing/2014/main" id="{10E1664A-049E-6768-614F-B41906D6E70B}"/>
              </a:ext>
            </a:extLst>
          </p:cNvPr>
          <p:cNvSpPr>
            <a:spLocks noGrp="1"/>
          </p:cNvSpPr>
          <p:nvPr>
            <p:ph type="title"/>
          </p:nvPr>
        </p:nvSpPr>
        <p:spPr>
          <a:xfrm>
            <a:off x="589516" y="369787"/>
            <a:ext cx="11111072" cy="616481"/>
          </a:xfrm>
        </p:spPr>
        <p:txBody>
          <a:bodyPr>
            <a:noAutofit/>
          </a:bodyPr>
          <a:lstStyle/>
          <a:p>
            <a:pPr algn="l"/>
            <a:r>
              <a:rPr lang="en-US" sz="2000" dirty="0">
                <a:solidFill>
                  <a:srgbClr val="000000"/>
                </a:solidFill>
                <a:latin typeface="Montserrat" panose="00000500000000000000" pitchFamily="2" charset="0"/>
              </a:rPr>
              <a:t>CSRD: The Catalyst for Sustainability Change - Why This Time It's Different?</a:t>
            </a:r>
            <a:endParaRPr lang="es-CL" sz="2000" dirty="0">
              <a:solidFill>
                <a:srgbClr val="000000"/>
              </a:solidFill>
              <a:latin typeface="Montserrat" panose="00000500000000000000" pitchFamily="2" charset="0"/>
            </a:endParaRPr>
          </a:p>
        </p:txBody>
      </p:sp>
      <p:pic>
        <p:nvPicPr>
          <p:cNvPr id="10" name="Imagen 9">
            <a:extLst>
              <a:ext uri="{FF2B5EF4-FFF2-40B4-BE49-F238E27FC236}">
                <a16:creationId xmlns:a16="http://schemas.microsoft.com/office/drawing/2014/main" id="{A0A04EB5-1E6D-1395-8780-89C478FD5560}"/>
              </a:ext>
            </a:extLst>
          </p:cNvPr>
          <p:cNvPicPr>
            <a:picLocks noChangeAspect="1"/>
          </p:cNvPicPr>
          <p:nvPr/>
        </p:nvPicPr>
        <p:blipFill>
          <a:blip r:embed="rId3"/>
          <a:stretch>
            <a:fillRect/>
          </a:stretch>
        </p:blipFill>
        <p:spPr>
          <a:xfrm>
            <a:off x="8741166" y="1998014"/>
            <a:ext cx="3285336" cy="2458218"/>
          </a:xfrm>
          <a:prstGeom prst="rect">
            <a:avLst/>
          </a:prstGeom>
        </p:spPr>
      </p:pic>
    </p:spTree>
    <p:extLst>
      <p:ext uri="{BB962C8B-B14F-4D97-AF65-F5344CB8AC3E}">
        <p14:creationId xmlns:p14="http://schemas.microsoft.com/office/powerpoint/2010/main" val="28381072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F238BB-FFCF-02E2-3558-FEC046A08E84}"/>
              </a:ext>
            </a:extLst>
          </p:cNvPr>
          <p:cNvSpPr txBox="1"/>
          <p:nvPr/>
        </p:nvSpPr>
        <p:spPr>
          <a:xfrm>
            <a:off x="664930" y="1285580"/>
            <a:ext cx="7898955" cy="506484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GB" sz="1400" b="1" i="0" u="none" strike="noStrike" kern="100" cap="none" spc="0" normalizeH="0" baseline="0" noProof="0" dirty="0">
                <a:ln>
                  <a:noFill/>
                </a:ln>
                <a:solidFill>
                  <a:srgbClr val="000000"/>
                </a:solidFill>
                <a:effectLst/>
                <a:uLnTx/>
                <a:uFillTx/>
                <a:latin typeface="Montserrat" panose="00000500000000000000" pitchFamily="2" charset="0"/>
                <a:ea typeface="Aptos" panose="020B0004020202020204" pitchFamily="34" charset="0"/>
                <a:cs typeface="Arial" panose="020B0604020202020204" pitchFamily="34" charset="0"/>
              </a:rPr>
              <a:t>8.-  How does it relate to European Sustainability Reporting Standards (ESRS)? </a:t>
            </a:r>
            <a:endParaRPr kumimoji="0" lang="es-ES" sz="1400" b="0" i="0" u="none" strike="noStrike" kern="100" cap="none" spc="0" normalizeH="0" baseline="0" noProof="0" dirty="0">
              <a:ln>
                <a:noFill/>
              </a:ln>
              <a:solidFill>
                <a:srgbClr val="000000"/>
              </a:solidFill>
              <a:effectLst/>
              <a:uLnTx/>
              <a:uFillTx/>
              <a:latin typeface="Montserrat" panose="00000500000000000000" pitchFamily="2" charset="0"/>
              <a:ea typeface="Aptos" panose="020B00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kumimoji="0" lang="en-GB" sz="1400" b="0" i="0" u="none" strike="noStrike" kern="100" cap="none" spc="0" normalizeH="0" baseline="0" noProof="0" dirty="0">
                <a:ln>
                  <a:noFill/>
                </a:ln>
                <a:solidFill>
                  <a:srgbClr val="000000"/>
                </a:solidFill>
                <a:effectLst/>
                <a:uLnTx/>
                <a:uFillTx/>
                <a:latin typeface="Montserrat" panose="00000500000000000000" pitchFamily="2" charset="0"/>
                <a:ea typeface="Aptos" panose="020B0004020202020204" pitchFamily="34" charset="0"/>
                <a:cs typeface="Arial" panose="020B0604020202020204" pitchFamily="34" charset="0"/>
              </a:rPr>
              <a:t>CSRD mandates use of ESRS for non-financial reporting</a:t>
            </a:r>
            <a:endParaRPr kumimoji="0" lang="es-ES" sz="1400" b="0" i="0" u="none" strike="noStrike" kern="100" cap="none" spc="0" normalizeH="0" baseline="0" noProof="0" dirty="0">
              <a:ln>
                <a:noFill/>
              </a:ln>
              <a:solidFill>
                <a:srgbClr val="000000"/>
              </a:solidFill>
              <a:effectLst/>
              <a:uLnTx/>
              <a:uFillTx/>
              <a:latin typeface="Montserrat" panose="00000500000000000000" pitchFamily="2" charset="0"/>
              <a:ea typeface="Aptos" panose="020B0004020202020204" pitchFamily="34"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kumimoji="0" lang="en-GB" sz="1400" b="0" i="0" u="none" strike="noStrike" kern="100" cap="none" spc="0" normalizeH="0" baseline="0" noProof="0" dirty="0">
                <a:ln>
                  <a:noFill/>
                </a:ln>
                <a:solidFill>
                  <a:srgbClr val="000000"/>
                </a:solidFill>
                <a:effectLst/>
                <a:uLnTx/>
                <a:uFillTx/>
                <a:latin typeface="Montserrat" panose="00000500000000000000" pitchFamily="2" charset="0"/>
                <a:ea typeface="Aptos" panose="020B0004020202020204" pitchFamily="34" charset="0"/>
                <a:cs typeface="Arial" panose="020B0604020202020204" pitchFamily="34" charset="0"/>
              </a:rPr>
              <a:t>ESRS architecture ensures carefully articulated sustainability information communication</a:t>
            </a:r>
            <a:endParaRPr kumimoji="0" lang="es-ES" sz="1400" b="0" i="0" u="none" strike="noStrike" kern="100" cap="none" spc="0" normalizeH="0" baseline="0" noProof="0" dirty="0">
              <a:ln>
                <a:noFill/>
              </a:ln>
              <a:solidFill>
                <a:srgbClr val="000000"/>
              </a:solidFill>
              <a:effectLst/>
              <a:uLnTx/>
              <a:uFillTx/>
              <a:latin typeface="Montserrat" panose="00000500000000000000" pitchFamily="2" charset="0"/>
              <a:ea typeface="Aptos" panose="020B0004020202020204" pitchFamily="34" charset="0"/>
              <a:cs typeface="Arial" panose="020B0604020202020204" pitchFamily="34" charset="0"/>
            </a:endParaRPr>
          </a:p>
          <a:p>
            <a:pPr>
              <a:lnSpc>
                <a:spcPct val="115000"/>
              </a:lnSpc>
              <a:spcAft>
                <a:spcPts val="800"/>
              </a:spcAft>
            </a:pPr>
            <a:r>
              <a:rPr lang="en-GB"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9.-  When does it come into effect?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Reporting standards will be gradually introduced, allowing companies to adapt their processes.</a:t>
            </a:r>
          </a:p>
          <a:p>
            <a:pPr marL="342900" lvl="0" indent="-342900">
              <a:lnSpc>
                <a:spcPct val="115000"/>
              </a:lnSpc>
              <a:spcAft>
                <a:spcPts val="800"/>
              </a:spcAft>
              <a:buSzPts val="1000"/>
              <a:buFont typeface="Symbol" panose="05050102010706020507" pitchFamily="18" charset="2"/>
              <a:buChar char=""/>
              <a:tabLst>
                <a:tab pos="457200" algn="l"/>
              </a:tabLst>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By 2026, many mid-sized companies will need to comply, significantly broadening the scope.</a:t>
            </a:r>
          </a:p>
          <a:p>
            <a:pPr marL="342900" lvl="0" indent="-342900">
              <a:lnSpc>
                <a:spcPct val="115000"/>
              </a:lnSpc>
              <a:spcAft>
                <a:spcPts val="800"/>
              </a:spcAft>
              <a:buSzPts val="1000"/>
              <a:buFont typeface="Symbol" panose="05050102010706020507" pitchFamily="18" charset="2"/>
              <a:buChar char=""/>
              <a:tabLst>
                <a:tab pos="457200" algn="l"/>
              </a:tabLst>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Companies that already report under NFRD will face stricter requirements under the new CSRD framework.</a:t>
            </a:r>
          </a:p>
          <a:p>
            <a:pPr lvl="0">
              <a:lnSpc>
                <a:spcPct val="115000"/>
              </a:lnSpc>
              <a:spcAft>
                <a:spcPts val="800"/>
              </a:spcAft>
              <a:buSzPts val="1000"/>
              <a:tabLst>
                <a:tab pos="457200" algn="l"/>
              </a:tabLst>
            </a:pP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10.-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Where</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to</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b="1"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start</a:t>
            </a:r>
            <a:r>
              <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Assess if your company falls under CSRD scope (or value chain of a covered company)</a:t>
            </a:r>
            <a:endPar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Familiarize</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with</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ESRS and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start</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gathering</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relevant</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a:t>
            </a:r>
            <a:r>
              <a:rPr lang="es-ES" sz="1400" kern="100" dirty="0" err="1">
                <a:solidFill>
                  <a:srgbClr val="000000"/>
                </a:solidFill>
                <a:effectLst/>
                <a:latin typeface="Montserrat" panose="00000500000000000000" pitchFamily="2" charset="0"/>
                <a:ea typeface="Aptos" panose="020B0004020202020204" pitchFamily="34" charset="0"/>
                <a:cs typeface="Arial" panose="020B0604020202020204" pitchFamily="34" charset="0"/>
              </a:rPr>
              <a:t>sustainability</a:t>
            </a:r>
            <a:r>
              <a:rPr lang="es-E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data</a:t>
            </a:r>
          </a:p>
          <a:p>
            <a:pPr marL="342900" lvl="0" indent="-342900">
              <a:lnSpc>
                <a:spcPct val="115000"/>
              </a:lnSpc>
              <a:spcAft>
                <a:spcPts val="800"/>
              </a:spcAft>
              <a:buSzPts val="1000"/>
              <a:buFont typeface="Symbol" panose="05050102010706020507" pitchFamily="18" charset="2"/>
              <a:buChar char=""/>
              <a:tabLst>
                <a:tab pos="457200" algn="l"/>
              </a:tabLst>
            </a:pPr>
            <a:r>
              <a:rPr lang="en-GB"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Consider seeking expert advice or training</a:t>
            </a:r>
            <a:endParaRPr lang="es-E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FE2D60DE-EDD9-3B71-A3D4-8645D02A033B}"/>
              </a:ext>
            </a:extLst>
          </p:cNvPr>
          <p:cNvPicPr>
            <a:picLocks noChangeAspect="1"/>
          </p:cNvPicPr>
          <p:nvPr/>
        </p:nvPicPr>
        <p:blipFill>
          <a:blip r:embed="rId2"/>
          <a:stretch>
            <a:fillRect/>
          </a:stretch>
        </p:blipFill>
        <p:spPr>
          <a:xfrm>
            <a:off x="8741166" y="1998014"/>
            <a:ext cx="3285336" cy="2458218"/>
          </a:xfrm>
          <a:prstGeom prst="rect">
            <a:avLst/>
          </a:prstGeom>
        </p:spPr>
      </p:pic>
      <p:pic>
        <p:nvPicPr>
          <p:cNvPr id="3" name="Imagen 2">
            <a:extLst>
              <a:ext uri="{FF2B5EF4-FFF2-40B4-BE49-F238E27FC236}">
                <a16:creationId xmlns:a16="http://schemas.microsoft.com/office/drawing/2014/main" id="{4701ECCE-7F06-D758-6D78-DB238C2C2FD6}"/>
              </a:ext>
            </a:extLst>
          </p:cNvPr>
          <p:cNvPicPr>
            <a:picLocks noChangeAspect="1"/>
          </p:cNvPicPr>
          <p:nvPr/>
        </p:nvPicPr>
        <p:blipFill>
          <a:blip r:embed="rId3"/>
          <a:stretch>
            <a:fillRect/>
          </a:stretch>
        </p:blipFill>
        <p:spPr>
          <a:xfrm>
            <a:off x="8741166" y="5318323"/>
            <a:ext cx="3285336" cy="1371175"/>
          </a:xfrm>
          <a:prstGeom prst="rect">
            <a:avLst/>
          </a:prstGeom>
        </p:spPr>
      </p:pic>
      <p:sp>
        <p:nvSpPr>
          <p:cNvPr id="12" name="Título 6">
            <a:extLst>
              <a:ext uri="{FF2B5EF4-FFF2-40B4-BE49-F238E27FC236}">
                <a16:creationId xmlns:a16="http://schemas.microsoft.com/office/drawing/2014/main" id="{25EA27C1-5E20-04A2-50A0-826CD206B644}"/>
              </a:ext>
            </a:extLst>
          </p:cNvPr>
          <p:cNvSpPr>
            <a:spLocks noGrp="1"/>
          </p:cNvSpPr>
          <p:nvPr>
            <p:ph type="title"/>
          </p:nvPr>
        </p:nvSpPr>
        <p:spPr>
          <a:xfrm>
            <a:off x="589516" y="369787"/>
            <a:ext cx="11111072" cy="616481"/>
          </a:xfrm>
        </p:spPr>
        <p:txBody>
          <a:bodyPr>
            <a:noAutofit/>
          </a:bodyPr>
          <a:lstStyle/>
          <a:p>
            <a:pPr algn="l"/>
            <a:r>
              <a:rPr lang="en-US" sz="2000" dirty="0">
                <a:solidFill>
                  <a:srgbClr val="000000"/>
                </a:solidFill>
                <a:latin typeface="Montserrat" panose="00000500000000000000" pitchFamily="2" charset="0"/>
              </a:rPr>
              <a:t>CSRD: The Catalyst for Sustainability Change - Why This Time It's Different?</a:t>
            </a:r>
            <a:endParaRPr lang="es-CL" sz="2000" dirty="0">
              <a:solidFill>
                <a:srgbClr val="000000"/>
              </a:solidFill>
              <a:latin typeface="Montserrat" panose="00000500000000000000" pitchFamily="2" charset="0"/>
            </a:endParaRPr>
          </a:p>
        </p:txBody>
      </p:sp>
      <p:pic>
        <p:nvPicPr>
          <p:cNvPr id="14" name="Imagen 13">
            <a:extLst>
              <a:ext uri="{FF2B5EF4-FFF2-40B4-BE49-F238E27FC236}">
                <a16:creationId xmlns:a16="http://schemas.microsoft.com/office/drawing/2014/main" id="{2DA88F4A-8836-920A-8B03-B7DE4D3DE105}"/>
              </a:ext>
            </a:extLst>
          </p:cNvPr>
          <p:cNvPicPr>
            <a:picLocks noChangeAspect="1"/>
          </p:cNvPicPr>
          <p:nvPr/>
        </p:nvPicPr>
        <p:blipFill>
          <a:blip r:embed="rId4"/>
          <a:stretch>
            <a:fillRect/>
          </a:stretch>
        </p:blipFill>
        <p:spPr>
          <a:xfrm>
            <a:off x="10933265" y="42687"/>
            <a:ext cx="1093237" cy="1093237"/>
          </a:xfrm>
          <a:prstGeom prst="rect">
            <a:avLst/>
          </a:prstGeom>
        </p:spPr>
      </p:pic>
    </p:spTree>
    <p:extLst>
      <p:ext uri="{BB962C8B-B14F-4D97-AF65-F5344CB8AC3E}">
        <p14:creationId xmlns:p14="http://schemas.microsoft.com/office/powerpoint/2010/main" val="34690345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8E9843-7831-912B-79C6-6359163C5986}"/>
              </a:ext>
            </a:extLst>
          </p:cNvPr>
          <p:cNvPicPr>
            <a:picLocks noChangeAspect="1"/>
          </p:cNvPicPr>
          <p:nvPr/>
        </p:nvPicPr>
        <p:blipFill>
          <a:blip r:embed="rId2"/>
          <a:stretch>
            <a:fillRect/>
          </a:stretch>
        </p:blipFill>
        <p:spPr>
          <a:xfrm>
            <a:off x="11089753" y="45441"/>
            <a:ext cx="1025461" cy="1025461"/>
          </a:xfrm>
          <a:prstGeom prst="rect">
            <a:avLst/>
          </a:prstGeom>
        </p:spPr>
      </p:pic>
      <p:sp>
        <p:nvSpPr>
          <p:cNvPr id="3" name="TextBox 2">
            <a:extLst>
              <a:ext uri="{FF2B5EF4-FFF2-40B4-BE49-F238E27FC236}">
                <a16:creationId xmlns:a16="http://schemas.microsoft.com/office/drawing/2014/main" id="{AB2B02BE-310A-BB5F-1BA9-1ABAF2B79917}"/>
              </a:ext>
            </a:extLst>
          </p:cNvPr>
          <p:cNvSpPr txBox="1"/>
          <p:nvPr/>
        </p:nvSpPr>
        <p:spPr>
          <a:xfrm>
            <a:off x="331811" y="6392626"/>
            <a:ext cx="8330853" cy="215444"/>
          </a:xfrm>
          <a:prstGeom prst="rect">
            <a:avLst/>
          </a:prstGeom>
          <a:noFill/>
        </p:spPr>
        <p:txBody>
          <a:bodyPr wrap="square">
            <a:spAutoFit/>
          </a:bodyPr>
          <a:lstStyle/>
          <a:p>
            <a:r>
              <a:rPr lang="en-US" sz="800" dirty="0">
                <a:solidFill>
                  <a:srgbClr val="000000"/>
                </a:solidFill>
                <a:latin typeface="Montserrat" panose="00000500000000000000" pitchFamily="2" charset="0"/>
              </a:rPr>
              <a:t>For more information: Daniel </a:t>
            </a:r>
            <a:r>
              <a:rPr lang="en-US" sz="800" dirty="0" err="1">
                <a:solidFill>
                  <a:srgbClr val="000000"/>
                </a:solidFill>
                <a:latin typeface="Montserrat" panose="00000500000000000000" pitchFamily="2" charset="0"/>
              </a:rPr>
              <a:t>Ferrie</a:t>
            </a:r>
            <a:r>
              <a:rPr lang="en-US" sz="800" dirty="0">
                <a:solidFill>
                  <a:srgbClr val="000000"/>
                </a:solidFill>
                <a:latin typeface="Montserrat" panose="00000500000000000000" pitchFamily="2" charset="0"/>
              </a:rPr>
              <a:t> – Tel.: +32 229 86500; Marta Pérez-</a:t>
            </a:r>
            <a:r>
              <a:rPr lang="en-US" sz="800" dirty="0" err="1">
                <a:solidFill>
                  <a:srgbClr val="000000"/>
                </a:solidFill>
                <a:latin typeface="Montserrat" panose="00000500000000000000" pitchFamily="2" charset="0"/>
              </a:rPr>
              <a:t>Cejuela</a:t>
            </a:r>
            <a:r>
              <a:rPr lang="en-US" sz="800" dirty="0">
                <a:solidFill>
                  <a:srgbClr val="000000"/>
                </a:solidFill>
                <a:latin typeface="Montserrat" panose="00000500000000000000" pitchFamily="2" charset="0"/>
              </a:rPr>
              <a:t> – Tel.: +32 2 296 37 70</a:t>
            </a:r>
          </a:p>
        </p:txBody>
      </p:sp>
      <p:pic>
        <p:nvPicPr>
          <p:cNvPr id="2" name="Imagen 1">
            <a:extLst>
              <a:ext uri="{FF2B5EF4-FFF2-40B4-BE49-F238E27FC236}">
                <a16:creationId xmlns:a16="http://schemas.microsoft.com/office/drawing/2014/main" id="{90702FCD-381A-956E-2627-24D7D46F78B7}"/>
              </a:ext>
            </a:extLst>
          </p:cNvPr>
          <p:cNvPicPr>
            <a:picLocks noChangeAspect="1"/>
          </p:cNvPicPr>
          <p:nvPr/>
        </p:nvPicPr>
        <p:blipFill>
          <a:blip r:embed="rId3"/>
          <a:stretch>
            <a:fillRect/>
          </a:stretch>
        </p:blipFill>
        <p:spPr>
          <a:xfrm>
            <a:off x="8741166" y="5318323"/>
            <a:ext cx="3285336" cy="1371175"/>
          </a:xfrm>
          <a:prstGeom prst="rect">
            <a:avLst/>
          </a:prstGeom>
        </p:spPr>
      </p:pic>
      <p:pic>
        <p:nvPicPr>
          <p:cNvPr id="5" name="Picture 2" descr="Gökhan GÜÇLÜ on LinkedIn: European Sustainability Reporting Standards  (ESRS) The Commission adopted…">
            <a:extLst>
              <a:ext uri="{FF2B5EF4-FFF2-40B4-BE49-F238E27FC236}">
                <a16:creationId xmlns:a16="http://schemas.microsoft.com/office/drawing/2014/main" id="{386B67E7-7AA4-6895-F57E-7C5177ED7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1166" y="2223717"/>
            <a:ext cx="3285336" cy="1857156"/>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6">
            <a:extLst>
              <a:ext uri="{FF2B5EF4-FFF2-40B4-BE49-F238E27FC236}">
                <a16:creationId xmlns:a16="http://schemas.microsoft.com/office/drawing/2014/main" id="{6C742BAD-8E51-02DA-39A5-3EFFC180E476}"/>
              </a:ext>
            </a:extLst>
          </p:cNvPr>
          <p:cNvSpPr>
            <a:spLocks noGrp="1"/>
          </p:cNvSpPr>
          <p:nvPr>
            <p:ph type="title"/>
          </p:nvPr>
        </p:nvSpPr>
        <p:spPr>
          <a:xfrm>
            <a:off x="253310" y="249930"/>
            <a:ext cx="7313513" cy="616481"/>
          </a:xfrm>
        </p:spPr>
        <p:txBody>
          <a:bodyPr>
            <a:noAutofit/>
          </a:bodyPr>
          <a:lstStyle/>
          <a:p>
            <a:pPr algn="l"/>
            <a:r>
              <a:rPr lang="en-US" sz="2000" dirty="0">
                <a:solidFill>
                  <a:srgbClr val="000000"/>
                </a:solidFill>
                <a:latin typeface="Montserrat" panose="00000500000000000000" pitchFamily="2" charset="0"/>
              </a:rPr>
              <a:t>European Sustainability Reporting Standards (ESRS)</a:t>
            </a:r>
            <a:endParaRPr lang="es-CL" sz="2000" dirty="0">
              <a:solidFill>
                <a:srgbClr val="000000"/>
              </a:solidFill>
              <a:latin typeface="Montserrat" panose="00000500000000000000" pitchFamily="2" charset="0"/>
            </a:endParaRPr>
          </a:p>
        </p:txBody>
      </p:sp>
      <p:sp>
        <p:nvSpPr>
          <p:cNvPr id="15" name="CuadroTexto 14">
            <a:extLst>
              <a:ext uri="{FF2B5EF4-FFF2-40B4-BE49-F238E27FC236}">
                <a16:creationId xmlns:a16="http://schemas.microsoft.com/office/drawing/2014/main" id="{7FC9E2C3-D5D0-AA61-CE0C-CE8EB1AB0D36}"/>
              </a:ext>
            </a:extLst>
          </p:cNvPr>
          <p:cNvSpPr txBox="1"/>
          <p:nvPr/>
        </p:nvSpPr>
        <p:spPr>
          <a:xfrm>
            <a:off x="253310" y="1320730"/>
            <a:ext cx="8200225" cy="4216539"/>
          </a:xfrm>
          <a:prstGeom prst="rect">
            <a:avLst/>
          </a:prstGeom>
          <a:noFill/>
        </p:spPr>
        <p:txBody>
          <a:bodyPr wrap="square">
            <a:spAutoFit/>
          </a:bodyPr>
          <a:lstStyle/>
          <a:p>
            <a:pPr algn="just"/>
            <a:r>
              <a:rPr lang="en-US" sz="1400" dirty="0">
                <a:solidFill>
                  <a:srgbClr val="000000"/>
                </a:solidFill>
                <a:latin typeface="Montserrat" panose="00000500000000000000" pitchFamily="2" charset="0"/>
              </a:rPr>
              <a:t>On 5 January 2023, the Corporate Sustainability Reporting Directive (CSRD) entered into force. This new directive updates the rules concerning the social and environmental information that companies have to report. Companies subject to the CSRD will have to report according to European Sustainability Reporting Standards (ESRS). These standards were developed by the EFRAG, previously known as the European Financial Reporting Advisory Group, an independent body bringing together various different stakeholders.</a:t>
            </a:r>
          </a:p>
          <a:p>
            <a:pPr algn="just"/>
            <a:endParaRPr lang="en-US" sz="1400" dirty="0">
              <a:solidFill>
                <a:srgbClr val="000000"/>
              </a:solidFill>
              <a:latin typeface="Montserrat" panose="00000500000000000000" pitchFamily="2" charset="0"/>
            </a:endParaRPr>
          </a:p>
          <a:p>
            <a:pPr algn="just"/>
            <a:r>
              <a:rPr lang="en-US" sz="1400" dirty="0">
                <a:solidFill>
                  <a:srgbClr val="000000"/>
                </a:solidFill>
                <a:latin typeface="Montserrat" panose="00000500000000000000" pitchFamily="2" charset="0"/>
              </a:rPr>
              <a:t>There are 12 ESRS, and key aspects to report regarding water include:</a:t>
            </a:r>
          </a:p>
          <a:p>
            <a:pPr algn="just"/>
            <a:endParaRPr lang="en-US" sz="1400" dirty="0">
              <a:solidFill>
                <a:srgbClr val="000000"/>
              </a:solidFill>
              <a:latin typeface="Montserrat" panose="00000500000000000000" pitchFamily="2" charset="0"/>
            </a:endParaRPr>
          </a:p>
          <a:p>
            <a:pPr marL="285750" indent="-285750" algn="just">
              <a:buFont typeface="Arial" panose="020B0604020202020204" pitchFamily="34" charset="0"/>
              <a:buChar char="•"/>
            </a:pPr>
            <a:r>
              <a:rPr lang="en-US" sz="1400" dirty="0">
                <a:solidFill>
                  <a:srgbClr val="000000"/>
                </a:solidFill>
                <a:latin typeface="Montserrat" panose="00000500000000000000" pitchFamily="2" charset="0"/>
              </a:rPr>
              <a:t>Total quantity of water used, reflecting the impacts of business activities on water resources.</a:t>
            </a:r>
          </a:p>
          <a:p>
            <a:pPr marL="285750" indent="-285750" algn="just">
              <a:buFont typeface="Arial" panose="020B0604020202020204" pitchFamily="34" charset="0"/>
              <a:buChar char="•"/>
            </a:pPr>
            <a:r>
              <a:rPr lang="en-US" sz="1400" dirty="0">
                <a:solidFill>
                  <a:srgbClr val="000000"/>
                </a:solidFill>
                <a:latin typeface="Montserrat" panose="00000500000000000000" pitchFamily="2" charset="0"/>
              </a:rPr>
              <a:t>Total water recycled and reused.</a:t>
            </a:r>
          </a:p>
          <a:p>
            <a:pPr marL="285750" indent="-285750" algn="just">
              <a:buFont typeface="Arial" panose="020B0604020202020204" pitchFamily="34" charset="0"/>
              <a:buChar char="•"/>
            </a:pPr>
            <a:r>
              <a:rPr lang="en-US" sz="1400" dirty="0">
                <a:solidFill>
                  <a:srgbClr val="000000"/>
                </a:solidFill>
                <a:latin typeface="Montserrat" panose="00000500000000000000" pitchFamily="2" charset="0"/>
              </a:rPr>
              <a:t>Identification of significant opportunities and risks associated with water dependency.</a:t>
            </a:r>
          </a:p>
          <a:p>
            <a:pPr marL="285750" indent="-285750" algn="just">
              <a:buFont typeface="Arial" panose="020B0604020202020204" pitchFamily="34" charset="0"/>
              <a:buChar char="•"/>
            </a:pPr>
            <a:r>
              <a:rPr lang="en-US" sz="1400" dirty="0">
                <a:solidFill>
                  <a:srgbClr val="000000"/>
                </a:solidFill>
                <a:latin typeface="Montserrat" panose="00000500000000000000" pitchFamily="2" charset="0"/>
              </a:rPr>
              <a:t>Water consumption in areas of high risk and water stress.</a:t>
            </a:r>
          </a:p>
          <a:p>
            <a:pPr marL="285750" indent="-285750" algn="just">
              <a:buFont typeface="Arial" panose="020B0604020202020204" pitchFamily="34" charset="0"/>
              <a:buChar char="•"/>
            </a:pPr>
            <a:r>
              <a:rPr lang="en-US" sz="1400" dirty="0">
                <a:solidFill>
                  <a:srgbClr val="000000"/>
                </a:solidFill>
                <a:latin typeface="Montserrat" panose="00000500000000000000" pitchFamily="2" charset="0"/>
              </a:rPr>
              <a:t>Strategies implemented to prevent negative impacts and support broader EU water objectives.</a:t>
            </a:r>
          </a:p>
          <a:p>
            <a:pPr marL="285750" indent="-285750" algn="just">
              <a:buFont typeface="Arial" panose="020B0604020202020204" pitchFamily="34" charset="0"/>
              <a:buChar char="•"/>
            </a:pPr>
            <a:r>
              <a:rPr lang="en-US" sz="1400" dirty="0">
                <a:solidFill>
                  <a:srgbClr val="000000"/>
                </a:solidFill>
                <a:latin typeface="Montserrat" panose="00000500000000000000" pitchFamily="2" charset="0"/>
              </a:rPr>
              <a:t>Changes in total water storage. </a:t>
            </a:r>
          </a:p>
          <a:p>
            <a:pPr marL="285750" indent="-285750" algn="just">
              <a:buFont typeface="Arial" panose="020B0604020202020204" pitchFamily="34" charset="0"/>
              <a:buChar char="•"/>
            </a:pPr>
            <a:r>
              <a:rPr lang="en-US" sz="1400" dirty="0">
                <a:solidFill>
                  <a:srgbClr val="000000"/>
                </a:solidFill>
                <a:latin typeface="Montserrat" panose="00000500000000000000" pitchFamily="2" charset="0"/>
              </a:rPr>
              <a:t>Water consumption in relation to revenue (optional).</a:t>
            </a:r>
          </a:p>
          <a:p>
            <a:pPr algn="just"/>
            <a:endParaRPr lang="es-ES" sz="1600"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17304449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CC1B53E-CBDA-1699-AC64-EE37108488B4}"/>
              </a:ext>
            </a:extLst>
          </p:cNvPr>
          <p:cNvPicPr>
            <a:picLocks noChangeAspect="1"/>
          </p:cNvPicPr>
          <p:nvPr/>
        </p:nvPicPr>
        <p:blipFill>
          <a:blip r:embed="rId2"/>
          <a:stretch>
            <a:fillRect/>
          </a:stretch>
        </p:blipFill>
        <p:spPr>
          <a:xfrm>
            <a:off x="8500976" y="2245221"/>
            <a:ext cx="3525526" cy="1986212"/>
          </a:xfrm>
          <a:prstGeom prst="rect">
            <a:avLst/>
          </a:prstGeom>
        </p:spPr>
      </p:pic>
      <p:pic>
        <p:nvPicPr>
          <p:cNvPr id="5" name="Imagen 4">
            <a:extLst>
              <a:ext uri="{FF2B5EF4-FFF2-40B4-BE49-F238E27FC236}">
                <a16:creationId xmlns:a16="http://schemas.microsoft.com/office/drawing/2014/main" id="{7A5B0532-03DB-DD42-A7D5-F83F52BB4356}"/>
              </a:ext>
            </a:extLst>
          </p:cNvPr>
          <p:cNvPicPr>
            <a:picLocks noChangeAspect="1"/>
          </p:cNvPicPr>
          <p:nvPr/>
        </p:nvPicPr>
        <p:blipFill>
          <a:blip r:embed="rId3"/>
          <a:stretch>
            <a:fillRect/>
          </a:stretch>
        </p:blipFill>
        <p:spPr>
          <a:xfrm>
            <a:off x="8741166" y="5318323"/>
            <a:ext cx="3285336" cy="1371175"/>
          </a:xfrm>
          <a:prstGeom prst="rect">
            <a:avLst/>
          </a:prstGeom>
        </p:spPr>
      </p:pic>
      <p:sp>
        <p:nvSpPr>
          <p:cNvPr id="11" name="Título 6">
            <a:extLst>
              <a:ext uri="{FF2B5EF4-FFF2-40B4-BE49-F238E27FC236}">
                <a16:creationId xmlns:a16="http://schemas.microsoft.com/office/drawing/2014/main" id="{AFB9F2F5-691D-1A23-58EE-8B5EF647240A}"/>
              </a:ext>
            </a:extLst>
          </p:cNvPr>
          <p:cNvSpPr>
            <a:spLocks noGrp="1"/>
          </p:cNvSpPr>
          <p:nvPr>
            <p:ph type="title"/>
          </p:nvPr>
        </p:nvSpPr>
        <p:spPr>
          <a:xfrm>
            <a:off x="253310" y="249930"/>
            <a:ext cx="8918682" cy="616481"/>
          </a:xfrm>
        </p:spPr>
        <p:txBody>
          <a:bodyPr>
            <a:noAutofit/>
          </a:bodyPr>
          <a:lstStyle/>
          <a:p>
            <a:pPr algn="l"/>
            <a:r>
              <a:rPr lang="en-US" sz="2000" dirty="0">
                <a:solidFill>
                  <a:srgbClr val="000000"/>
                </a:solidFill>
                <a:latin typeface="Montserrat" panose="00000500000000000000" pitchFamily="2" charset="0"/>
              </a:rPr>
              <a:t>Corporate Sustainability Due Diligence Directive (CSDDD/CS3D)</a:t>
            </a:r>
          </a:p>
        </p:txBody>
      </p:sp>
      <p:pic>
        <p:nvPicPr>
          <p:cNvPr id="14" name="Imagen 13">
            <a:extLst>
              <a:ext uri="{FF2B5EF4-FFF2-40B4-BE49-F238E27FC236}">
                <a16:creationId xmlns:a16="http://schemas.microsoft.com/office/drawing/2014/main" id="{52666596-FBB4-3571-59C9-77F1EE474857}"/>
              </a:ext>
            </a:extLst>
          </p:cNvPr>
          <p:cNvPicPr>
            <a:picLocks noChangeAspect="1"/>
          </p:cNvPicPr>
          <p:nvPr/>
        </p:nvPicPr>
        <p:blipFill>
          <a:blip r:embed="rId4"/>
          <a:stretch>
            <a:fillRect/>
          </a:stretch>
        </p:blipFill>
        <p:spPr>
          <a:xfrm>
            <a:off x="11000793" y="168502"/>
            <a:ext cx="1025710" cy="1025710"/>
          </a:xfrm>
          <a:prstGeom prst="rect">
            <a:avLst/>
          </a:prstGeom>
        </p:spPr>
      </p:pic>
      <p:sp>
        <p:nvSpPr>
          <p:cNvPr id="16" name="CuadroTexto 15">
            <a:extLst>
              <a:ext uri="{FF2B5EF4-FFF2-40B4-BE49-F238E27FC236}">
                <a16:creationId xmlns:a16="http://schemas.microsoft.com/office/drawing/2014/main" id="{E41B0EE7-B9BD-CF01-9374-375E5B37C16B}"/>
              </a:ext>
            </a:extLst>
          </p:cNvPr>
          <p:cNvSpPr txBox="1"/>
          <p:nvPr/>
        </p:nvSpPr>
        <p:spPr>
          <a:xfrm>
            <a:off x="253310" y="997895"/>
            <a:ext cx="7771017" cy="49552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ontserrat" panose="00000500000000000000" pitchFamily="2" charset="0"/>
                <a:ea typeface="+mn-ea"/>
                <a:cs typeface="+mn-cs"/>
              </a:rPr>
              <a:t>This directive is a comprehensive policy that requires companies to address sustainability risks and negative impacts across all their business activities. Although its origin is the European Union, its scope is global, also affecting non-European companies that meet certain thresholds. </a:t>
            </a:r>
          </a:p>
          <a:p>
            <a:pPr algn="just"/>
            <a:endParaRPr lang="en-US" sz="1200" b="1" dirty="0">
              <a:latin typeface="Montserrat" panose="00000500000000000000" pitchFamily="2" charset="0"/>
            </a:endParaRPr>
          </a:p>
          <a:p>
            <a:pPr algn="just"/>
            <a:r>
              <a:rPr lang="en-US" sz="1400" b="1" dirty="0">
                <a:solidFill>
                  <a:srgbClr val="000000"/>
                </a:solidFill>
                <a:latin typeface="Montserrat" panose="00000500000000000000" pitchFamily="2" charset="0"/>
              </a:rPr>
              <a:t>CS3D timeline: Who has to comply, and when?</a:t>
            </a:r>
          </a:p>
          <a:p>
            <a:pPr algn="just"/>
            <a:endParaRPr lang="en-US" sz="1200" b="1" dirty="0">
              <a:solidFill>
                <a:srgbClr val="000000"/>
              </a:solidFill>
              <a:latin typeface="Montserrat" panose="00000500000000000000" pitchFamily="2" charset="0"/>
            </a:endParaRPr>
          </a:p>
          <a:p>
            <a:pPr algn="just"/>
            <a:r>
              <a:rPr lang="en-US" sz="1200" dirty="0">
                <a:solidFill>
                  <a:srgbClr val="000000"/>
                </a:solidFill>
                <a:latin typeface="Montserrat" panose="00000500000000000000" pitchFamily="2" charset="0"/>
              </a:rPr>
              <a:t>The CS3D will be implemented in three phases, depending on the size of the companies:</a:t>
            </a:r>
          </a:p>
          <a:p>
            <a:pPr algn="just"/>
            <a:endParaRPr lang="en-US" sz="1200" dirty="0">
              <a:solidFill>
                <a:srgbClr val="000000"/>
              </a:solidFill>
              <a:latin typeface="Montserrat" panose="00000500000000000000" pitchFamily="2" charset="0"/>
            </a:endParaRPr>
          </a:p>
          <a:p>
            <a:pPr algn="just">
              <a:buFont typeface="Arial" panose="020B0604020202020204" pitchFamily="34" charset="0"/>
              <a:buChar char="•"/>
            </a:pPr>
            <a:r>
              <a:rPr lang="en-US" sz="1200" b="1" dirty="0">
                <a:solidFill>
                  <a:srgbClr val="000000"/>
                </a:solidFill>
                <a:latin typeface="Montserrat" panose="00000500000000000000" pitchFamily="2" charset="0"/>
              </a:rPr>
              <a:t>2027</a:t>
            </a:r>
            <a:r>
              <a:rPr lang="en-US" sz="1200" dirty="0">
                <a:solidFill>
                  <a:srgbClr val="000000"/>
                </a:solidFill>
                <a:latin typeface="Montserrat" panose="00000500000000000000" pitchFamily="2" charset="0"/>
              </a:rPr>
              <a:t>: Companies with more than </a:t>
            </a:r>
            <a:r>
              <a:rPr lang="en-US" sz="1200" b="1" dirty="0">
                <a:solidFill>
                  <a:srgbClr val="000000"/>
                </a:solidFill>
                <a:latin typeface="Montserrat" panose="00000500000000000000" pitchFamily="2" charset="0"/>
              </a:rPr>
              <a:t>5,000</a:t>
            </a:r>
            <a:r>
              <a:rPr lang="en-US" sz="1200" dirty="0">
                <a:solidFill>
                  <a:srgbClr val="000000"/>
                </a:solidFill>
                <a:latin typeface="Montserrat" panose="00000500000000000000" pitchFamily="2" charset="0"/>
              </a:rPr>
              <a:t> employees and </a:t>
            </a:r>
            <a:r>
              <a:rPr lang="en-US" sz="1200" b="1" dirty="0">
                <a:solidFill>
                  <a:srgbClr val="000000"/>
                </a:solidFill>
                <a:latin typeface="Montserrat" panose="00000500000000000000" pitchFamily="2" charset="0"/>
              </a:rPr>
              <a:t>€1.5 </a:t>
            </a:r>
            <a:r>
              <a:rPr lang="en-US" sz="1200" dirty="0">
                <a:solidFill>
                  <a:srgbClr val="000000"/>
                </a:solidFill>
                <a:latin typeface="Montserrat" panose="00000500000000000000" pitchFamily="2" charset="0"/>
              </a:rPr>
              <a:t>billion in turnover.</a:t>
            </a:r>
          </a:p>
          <a:p>
            <a:pPr algn="just">
              <a:buFont typeface="Arial" panose="020B0604020202020204" pitchFamily="34" charset="0"/>
              <a:buChar char="•"/>
            </a:pPr>
            <a:r>
              <a:rPr lang="en-US" sz="1200" b="1" dirty="0">
                <a:solidFill>
                  <a:srgbClr val="000000"/>
                </a:solidFill>
                <a:latin typeface="Montserrat" panose="00000500000000000000" pitchFamily="2" charset="0"/>
              </a:rPr>
              <a:t>2028</a:t>
            </a:r>
            <a:r>
              <a:rPr lang="en-US" sz="1200" dirty="0">
                <a:solidFill>
                  <a:srgbClr val="000000"/>
                </a:solidFill>
                <a:latin typeface="Montserrat" panose="00000500000000000000" pitchFamily="2" charset="0"/>
              </a:rPr>
              <a:t>: Companies with more than </a:t>
            </a:r>
            <a:r>
              <a:rPr lang="en-US" sz="1200" b="1" dirty="0">
                <a:solidFill>
                  <a:srgbClr val="000000"/>
                </a:solidFill>
                <a:latin typeface="Montserrat" panose="00000500000000000000" pitchFamily="2" charset="0"/>
              </a:rPr>
              <a:t>3,000 </a:t>
            </a:r>
            <a:r>
              <a:rPr lang="en-US" sz="1200" dirty="0">
                <a:solidFill>
                  <a:srgbClr val="000000"/>
                </a:solidFill>
                <a:latin typeface="Montserrat" panose="00000500000000000000" pitchFamily="2" charset="0"/>
              </a:rPr>
              <a:t>employees and </a:t>
            </a:r>
            <a:r>
              <a:rPr lang="en-US" sz="1200" b="1" dirty="0">
                <a:solidFill>
                  <a:srgbClr val="000000"/>
                </a:solidFill>
                <a:latin typeface="Montserrat" panose="00000500000000000000" pitchFamily="2" charset="0"/>
              </a:rPr>
              <a:t>€900 </a:t>
            </a:r>
            <a:r>
              <a:rPr lang="en-US" sz="1200" dirty="0">
                <a:solidFill>
                  <a:srgbClr val="000000"/>
                </a:solidFill>
                <a:latin typeface="Montserrat" panose="00000500000000000000" pitchFamily="2" charset="0"/>
              </a:rPr>
              <a:t>million in turnover.</a:t>
            </a:r>
          </a:p>
          <a:p>
            <a:pPr algn="just">
              <a:buFont typeface="Arial" panose="020B0604020202020204" pitchFamily="34" charset="0"/>
              <a:buChar char="•"/>
            </a:pPr>
            <a:r>
              <a:rPr lang="en-US" sz="1200" b="1" dirty="0">
                <a:solidFill>
                  <a:srgbClr val="000000"/>
                </a:solidFill>
                <a:latin typeface="Montserrat" panose="00000500000000000000" pitchFamily="2" charset="0"/>
              </a:rPr>
              <a:t>2029</a:t>
            </a:r>
            <a:r>
              <a:rPr lang="en-US" sz="1200" dirty="0">
                <a:solidFill>
                  <a:srgbClr val="000000"/>
                </a:solidFill>
                <a:latin typeface="Montserrat" panose="00000500000000000000" pitchFamily="2" charset="0"/>
              </a:rPr>
              <a:t>: Companies with more than </a:t>
            </a:r>
            <a:r>
              <a:rPr lang="en-US" sz="1200" b="1" dirty="0">
                <a:solidFill>
                  <a:srgbClr val="000000"/>
                </a:solidFill>
                <a:latin typeface="Montserrat" panose="00000500000000000000" pitchFamily="2" charset="0"/>
              </a:rPr>
              <a:t>1,000 </a:t>
            </a:r>
            <a:r>
              <a:rPr lang="en-US" sz="1200" dirty="0">
                <a:solidFill>
                  <a:srgbClr val="000000"/>
                </a:solidFill>
                <a:latin typeface="Montserrat" panose="00000500000000000000" pitchFamily="2" charset="0"/>
              </a:rPr>
              <a:t>employees and </a:t>
            </a:r>
            <a:r>
              <a:rPr lang="en-US" sz="1200" b="1" dirty="0">
                <a:solidFill>
                  <a:srgbClr val="000000"/>
                </a:solidFill>
                <a:latin typeface="Montserrat" panose="00000500000000000000" pitchFamily="2" charset="0"/>
              </a:rPr>
              <a:t>€450 </a:t>
            </a:r>
            <a:r>
              <a:rPr lang="en-US" sz="1200" dirty="0">
                <a:solidFill>
                  <a:srgbClr val="000000"/>
                </a:solidFill>
                <a:latin typeface="Montserrat" panose="00000500000000000000" pitchFamily="2" charset="0"/>
              </a:rPr>
              <a:t>million in turnover.</a:t>
            </a:r>
          </a:p>
          <a:p>
            <a:pPr algn="just">
              <a:buFont typeface="Arial" panose="020B0604020202020204" pitchFamily="34" charset="0"/>
              <a:buChar char="•"/>
            </a:pPr>
            <a:endParaRPr lang="en-US" sz="1200" dirty="0">
              <a:solidFill>
                <a:srgbClr val="000000"/>
              </a:solidFill>
              <a:latin typeface="Montserrat" panose="00000500000000000000" pitchFamily="2" charset="0"/>
            </a:endParaRPr>
          </a:p>
          <a:p>
            <a:pPr algn="just"/>
            <a:r>
              <a:rPr lang="en-US" sz="1400" b="1" dirty="0">
                <a:solidFill>
                  <a:srgbClr val="000000"/>
                </a:solidFill>
                <a:latin typeface="Montserrat" panose="00000500000000000000" pitchFamily="2" charset="0"/>
              </a:rPr>
              <a:t>Benefits of the CS3D for companies</a:t>
            </a:r>
          </a:p>
          <a:p>
            <a:pPr algn="just"/>
            <a:endParaRPr lang="en-US" sz="1200" dirty="0">
              <a:solidFill>
                <a:srgbClr val="000000"/>
              </a:solidFill>
              <a:latin typeface="Montserrat" panose="00000500000000000000" pitchFamily="2" charset="0"/>
            </a:endParaRPr>
          </a:p>
          <a:p>
            <a:pPr algn="just">
              <a:buFont typeface="Arial" panose="020B0604020202020204" pitchFamily="34" charset="0"/>
              <a:buChar char="•"/>
            </a:pPr>
            <a:r>
              <a:rPr lang="en-US" sz="1200" b="1" dirty="0">
                <a:solidFill>
                  <a:srgbClr val="000000"/>
                </a:solidFill>
                <a:latin typeface="Montserrat" panose="00000500000000000000" pitchFamily="2" charset="0"/>
              </a:rPr>
              <a:t>Building resilience to climate risks</a:t>
            </a:r>
            <a:r>
              <a:rPr lang="en-US" sz="1200" dirty="0">
                <a:solidFill>
                  <a:srgbClr val="000000"/>
                </a:solidFill>
                <a:latin typeface="Montserrat" panose="00000500000000000000" pitchFamily="2" charset="0"/>
              </a:rPr>
              <a:t>: Due diligence helps companies identify opportunities and address financial risks related to climate change.</a:t>
            </a:r>
          </a:p>
          <a:p>
            <a:pPr algn="just">
              <a:buFont typeface="Arial" panose="020B0604020202020204" pitchFamily="34" charset="0"/>
              <a:buChar char="•"/>
            </a:pPr>
            <a:endParaRPr lang="en-US" sz="1200" dirty="0">
              <a:solidFill>
                <a:srgbClr val="000000"/>
              </a:solidFill>
              <a:latin typeface="Montserrat" panose="00000500000000000000" pitchFamily="2" charset="0"/>
            </a:endParaRPr>
          </a:p>
          <a:p>
            <a:pPr algn="just">
              <a:buFont typeface="Arial" panose="020B0604020202020204" pitchFamily="34" charset="0"/>
              <a:buChar char="•"/>
            </a:pPr>
            <a:r>
              <a:rPr lang="en-US" sz="1200" b="1" dirty="0">
                <a:solidFill>
                  <a:srgbClr val="000000"/>
                </a:solidFill>
                <a:latin typeface="Montserrat" panose="00000500000000000000" pitchFamily="2" charset="0"/>
              </a:rPr>
              <a:t>Stronger brand performance</a:t>
            </a:r>
            <a:r>
              <a:rPr lang="en-US" sz="1200" dirty="0">
                <a:solidFill>
                  <a:srgbClr val="000000"/>
                </a:solidFill>
                <a:latin typeface="Montserrat" panose="00000500000000000000" pitchFamily="2" charset="0"/>
              </a:rPr>
              <a:t>: Products with ESG claims have shown higher growth, confirming that responsible business conduct can enhance brand performance and reputation.</a:t>
            </a:r>
          </a:p>
          <a:p>
            <a:pPr algn="just">
              <a:buFont typeface="Arial" panose="020B0604020202020204" pitchFamily="34" charset="0"/>
              <a:buChar char="•"/>
            </a:pPr>
            <a:endParaRPr lang="en-US" sz="1200" dirty="0">
              <a:solidFill>
                <a:srgbClr val="000000"/>
              </a:solidFill>
              <a:latin typeface="Montserrat" panose="00000500000000000000" pitchFamily="2" charset="0"/>
            </a:endParaRPr>
          </a:p>
          <a:p>
            <a:pPr algn="just">
              <a:buFont typeface="Arial" panose="020B0604020202020204" pitchFamily="34" charset="0"/>
              <a:buChar char="•"/>
            </a:pPr>
            <a:r>
              <a:rPr lang="en-US" sz="1200" b="1" dirty="0">
                <a:solidFill>
                  <a:srgbClr val="000000"/>
                </a:solidFill>
                <a:latin typeface="Montserrat" panose="00000500000000000000" pitchFamily="2" charset="0"/>
              </a:rPr>
              <a:t>Cost savings</a:t>
            </a:r>
            <a:r>
              <a:rPr lang="en-US" sz="1200" dirty="0">
                <a:solidFill>
                  <a:srgbClr val="000000"/>
                </a:solidFill>
                <a:latin typeface="Montserrat" panose="00000500000000000000" pitchFamily="2" charset="0"/>
              </a:rPr>
              <a:t>: Companies can experience significant cost savings by implementing preventative procedures. For instance, the Pollution Prevention Pays program by 3M prevented billions of pounds of pollution while saving over $1 billion.</a:t>
            </a:r>
          </a:p>
          <a:p>
            <a:pPr algn="just">
              <a:buFont typeface="Arial" panose="020B0604020202020204" pitchFamily="34" charset="0"/>
              <a:buChar char="•"/>
            </a:pPr>
            <a:endParaRPr lang="en-US" sz="1200" dirty="0">
              <a:solidFill>
                <a:srgbClr val="000000"/>
              </a:solidFill>
              <a:latin typeface="Montserrat" panose="00000500000000000000" pitchFamily="2" charset="0"/>
            </a:endParaRPr>
          </a:p>
          <a:p>
            <a:pPr algn="just">
              <a:buFont typeface="Arial" panose="020B0604020202020204" pitchFamily="34" charset="0"/>
              <a:buChar char="•"/>
            </a:pPr>
            <a:r>
              <a:rPr lang="en-US" sz="1200" b="1" dirty="0">
                <a:solidFill>
                  <a:srgbClr val="000000"/>
                </a:solidFill>
                <a:latin typeface="Montserrat" panose="00000500000000000000" pitchFamily="2" charset="0"/>
              </a:rPr>
              <a:t>Avoiding litigation and non-compliance penalties</a:t>
            </a:r>
            <a:r>
              <a:rPr lang="en-US" sz="1200" dirty="0">
                <a:solidFill>
                  <a:srgbClr val="000000"/>
                </a:solidFill>
                <a:latin typeface="Montserrat" panose="00000500000000000000" pitchFamily="2" charset="0"/>
              </a:rPr>
              <a:t>: By complying with the CS3D, companies can avoid costly legal battles and potential fines, which could be as high as 5% of their global revenue</a:t>
            </a:r>
            <a:r>
              <a:rPr lang="en-US" sz="1200" dirty="0">
                <a:latin typeface="Montserrat" panose="00000500000000000000" pitchFamily="2" charset="0"/>
              </a:rPr>
              <a:t>.</a:t>
            </a:r>
          </a:p>
        </p:txBody>
      </p:sp>
    </p:spTree>
    <p:extLst>
      <p:ext uri="{BB962C8B-B14F-4D97-AF65-F5344CB8AC3E}">
        <p14:creationId xmlns:p14="http://schemas.microsoft.com/office/powerpoint/2010/main" val="19524597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AF238BB-FFCF-02E2-3558-FEC046A08E84}"/>
              </a:ext>
            </a:extLst>
          </p:cNvPr>
          <p:cNvSpPr txBox="1"/>
          <p:nvPr/>
        </p:nvSpPr>
        <p:spPr>
          <a:xfrm>
            <a:off x="253310" y="931021"/>
            <a:ext cx="7819052" cy="4616648"/>
          </a:xfrm>
          <a:prstGeom prst="rect">
            <a:avLst/>
          </a:prstGeom>
          <a:noFill/>
        </p:spPr>
        <p:txBody>
          <a:bodyPr wrap="square">
            <a:spAutoFit/>
          </a:bodyPr>
          <a:lstStyle/>
          <a:p>
            <a:pPr algn="just"/>
            <a:r>
              <a:rPr lang="en-US" sz="1400" dirty="0">
                <a:solidFill>
                  <a:srgbClr val="000000"/>
                </a:solidFill>
                <a:latin typeface="Montserrat" panose="00000500000000000000" pitchFamily="2" charset="0"/>
              </a:rPr>
              <a:t>Larger companies in Europe are increasingly assessing the water footprint of their supply chain. Companies have traditionally focused on water use in their operations and ignored the water use in their supply chain. By extending the assessment they will address all water risks associated with their business.</a:t>
            </a:r>
          </a:p>
          <a:p>
            <a:pPr algn="just"/>
            <a:endParaRPr lang="en-US" sz="1400" dirty="0">
              <a:solidFill>
                <a:srgbClr val="000000"/>
              </a:solidFill>
              <a:latin typeface="Montserrat" panose="00000500000000000000" pitchFamily="2" charset="0"/>
            </a:endParaRPr>
          </a:p>
          <a:p>
            <a:pPr algn="just"/>
            <a:r>
              <a:rPr lang="en-US" sz="1400" dirty="0">
                <a:solidFill>
                  <a:srgbClr val="000000"/>
                </a:solidFill>
                <a:latin typeface="Montserrat" panose="00000500000000000000" pitchFamily="2" charset="0"/>
              </a:rPr>
              <a:t>The CSDDD places a significant responsibility on companies to manage their water footprint and virtual water trade across their supply chains. To meet these obligations, companies must identify water-related risks, implement targeted mitigation strategies, and transparently communicate their efforts. Addressing vulnerable regions through local compensations and diversified strategies is essential to minimizing environmental impacts, including pollution from emerging contaminants and declared substances within their value chains. A precise, risk-based approach is needed for effective management.</a:t>
            </a:r>
          </a:p>
          <a:p>
            <a:pPr algn="just"/>
            <a:endParaRPr lang="en-US" sz="1400" dirty="0">
              <a:solidFill>
                <a:srgbClr val="000000"/>
              </a:solidFill>
              <a:latin typeface="Montserrat" panose="00000500000000000000" pitchFamily="2" charset="0"/>
            </a:endParaRPr>
          </a:p>
          <a:p>
            <a:pPr algn="just"/>
            <a:r>
              <a:rPr lang="en-US" sz="1400" dirty="0">
                <a:solidFill>
                  <a:srgbClr val="000000"/>
                </a:solidFill>
                <a:latin typeface="Montserrat" panose="00000500000000000000" pitchFamily="2" charset="0"/>
              </a:rPr>
              <a:t>In a world where water is the most traded resource, sustainable water management is not only a legal requirement under the CSDDD but also an ethical duty to protect future generations. Comprehensive and responsible water management ensures lasting positive impacts on both local communities and the global environment. By addressing direct and indirect water usage, companies can contribute to a more sustainable and equitable global water footprint, aligning their operations with both regulatory frameworks and global sustainability goals.</a:t>
            </a:r>
          </a:p>
        </p:txBody>
      </p:sp>
      <p:pic>
        <p:nvPicPr>
          <p:cNvPr id="2" name="Imagen 1">
            <a:extLst>
              <a:ext uri="{FF2B5EF4-FFF2-40B4-BE49-F238E27FC236}">
                <a16:creationId xmlns:a16="http://schemas.microsoft.com/office/drawing/2014/main" id="{0CC1B53E-CBDA-1699-AC64-EE37108488B4}"/>
              </a:ext>
            </a:extLst>
          </p:cNvPr>
          <p:cNvPicPr>
            <a:picLocks noChangeAspect="1"/>
          </p:cNvPicPr>
          <p:nvPr/>
        </p:nvPicPr>
        <p:blipFill>
          <a:blip r:embed="rId2"/>
          <a:stretch>
            <a:fillRect/>
          </a:stretch>
        </p:blipFill>
        <p:spPr>
          <a:xfrm>
            <a:off x="8500976" y="2245221"/>
            <a:ext cx="3525526" cy="1986212"/>
          </a:xfrm>
          <a:prstGeom prst="rect">
            <a:avLst/>
          </a:prstGeom>
        </p:spPr>
      </p:pic>
      <p:pic>
        <p:nvPicPr>
          <p:cNvPr id="5" name="Imagen 4">
            <a:extLst>
              <a:ext uri="{FF2B5EF4-FFF2-40B4-BE49-F238E27FC236}">
                <a16:creationId xmlns:a16="http://schemas.microsoft.com/office/drawing/2014/main" id="{7A5B0532-03DB-DD42-A7D5-F83F52BB4356}"/>
              </a:ext>
            </a:extLst>
          </p:cNvPr>
          <p:cNvPicPr>
            <a:picLocks noChangeAspect="1"/>
          </p:cNvPicPr>
          <p:nvPr/>
        </p:nvPicPr>
        <p:blipFill>
          <a:blip r:embed="rId3"/>
          <a:stretch>
            <a:fillRect/>
          </a:stretch>
        </p:blipFill>
        <p:spPr>
          <a:xfrm>
            <a:off x="8741166" y="5318323"/>
            <a:ext cx="3285336" cy="1371175"/>
          </a:xfrm>
          <a:prstGeom prst="rect">
            <a:avLst/>
          </a:prstGeom>
        </p:spPr>
      </p:pic>
      <p:sp>
        <p:nvSpPr>
          <p:cNvPr id="11" name="Título 6">
            <a:extLst>
              <a:ext uri="{FF2B5EF4-FFF2-40B4-BE49-F238E27FC236}">
                <a16:creationId xmlns:a16="http://schemas.microsoft.com/office/drawing/2014/main" id="{AFB9F2F5-691D-1A23-58EE-8B5EF647240A}"/>
              </a:ext>
            </a:extLst>
          </p:cNvPr>
          <p:cNvSpPr>
            <a:spLocks noGrp="1"/>
          </p:cNvSpPr>
          <p:nvPr>
            <p:ph type="title"/>
          </p:nvPr>
        </p:nvSpPr>
        <p:spPr>
          <a:xfrm>
            <a:off x="253310" y="249930"/>
            <a:ext cx="8247666" cy="616481"/>
          </a:xfrm>
        </p:spPr>
        <p:txBody>
          <a:bodyPr>
            <a:noAutofit/>
          </a:bodyPr>
          <a:lstStyle/>
          <a:p>
            <a:pPr algn="l"/>
            <a:r>
              <a:rPr lang="en-US" sz="2000" dirty="0">
                <a:solidFill>
                  <a:srgbClr val="000000"/>
                </a:solidFill>
                <a:latin typeface="Montserrat" panose="00000500000000000000" pitchFamily="2" charset="0"/>
              </a:rPr>
              <a:t>The CSDDD and the Water Footprint</a:t>
            </a:r>
          </a:p>
        </p:txBody>
      </p:sp>
      <p:pic>
        <p:nvPicPr>
          <p:cNvPr id="4" name="Imagen 3">
            <a:extLst>
              <a:ext uri="{FF2B5EF4-FFF2-40B4-BE49-F238E27FC236}">
                <a16:creationId xmlns:a16="http://schemas.microsoft.com/office/drawing/2014/main" id="{A20FF2DB-FC91-F922-CFB5-516317F2A59A}"/>
              </a:ext>
            </a:extLst>
          </p:cNvPr>
          <p:cNvPicPr>
            <a:picLocks noChangeAspect="1"/>
          </p:cNvPicPr>
          <p:nvPr/>
        </p:nvPicPr>
        <p:blipFill>
          <a:blip r:embed="rId4"/>
          <a:stretch>
            <a:fillRect/>
          </a:stretch>
        </p:blipFill>
        <p:spPr>
          <a:xfrm>
            <a:off x="165498" y="5612280"/>
            <a:ext cx="1784600" cy="903500"/>
          </a:xfrm>
          <a:prstGeom prst="rect">
            <a:avLst/>
          </a:prstGeom>
        </p:spPr>
      </p:pic>
      <p:pic>
        <p:nvPicPr>
          <p:cNvPr id="7" name="Imagen 6">
            <a:extLst>
              <a:ext uri="{FF2B5EF4-FFF2-40B4-BE49-F238E27FC236}">
                <a16:creationId xmlns:a16="http://schemas.microsoft.com/office/drawing/2014/main" id="{875408C8-FB78-7FE3-FFC8-9FA460E7F25A}"/>
              </a:ext>
            </a:extLst>
          </p:cNvPr>
          <p:cNvPicPr>
            <a:picLocks noChangeAspect="1"/>
          </p:cNvPicPr>
          <p:nvPr/>
        </p:nvPicPr>
        <p:blipFill>
          <a:blip r:embed="rId5"/>
          <a:stretch>
            <a:fillRect/>
          </a:stretch>
        </p:blipFill>
        <p:spPr>
          <a:xfrm>
            <a:off x="11036673" y="168502"/>
            <a:ext cx="989829" cy="989829"/>
          </a:xfrm>
          <a:prstGeom prst="rect">
            <a:avLst/>
          </a:prstGeom>
        </p:spPr>
      </p:pic>
    </p:spTree>
    <p:extLst>
      <p:ext uri="{BB962C8B-B14F-4D97-AF65-F5344CB8AC3E}">
        <p14:creationId xmlns:p14="http://schemas.microsoft.com/office/powerpoint/2010/main" val="6836583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E75EC49-D771-C452-11B0-4C865C8B0E34}"/>
              </a:ext>
            </a:extLst>
          </p:cNvPr>
          <p:cNvSpPr/>
          <p:nvPr/>
        </p:nvSpPr>
        <p:spPr>
          <a:xfrm>
            <a:off x="-43860" y="3625327"/>
            <a:ext cx="12615621" cy="150333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Box 7">
            <a:extLst>
              <a:ext uri="{FF2B5EF4-FFF2-40B4-BE49-F238E27FC236}">
                <a16:creationId xmlns:a16="http://schemas.microsoft.com/office/drawing/2014/main" id="{FAF238BB-FFCF-02E2-3558-FEC046A08E84}"/>
              </a:ext>
            </a:extLst>
          </p:cNvPr>
          <p:cNvSpPr txBox="1"/>
          <p:nvPr/>
        </p:nvSpPr>
        <p:spPr>
          <a:xfrm>
            <a:off x="589516" y="1276250"/>
            <a:ext cx="7898955" cy="5150000"/>
          </a:xfrm>
          <a:prstGeom prst="rect">
            <a:avLst/>
          </a:prstGeom>
          <a:noFill/>
        </p:spPr>
        <p:txBody>
          <a:bodyPr wrap="square">
            <a:spAutoFit/>
          </a:bodyPr>
          <a:lstStyle/>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Both CSRD and CSDDD reference environmental regulations when reporting and assessing compliance. It is essential to mention how these frameworks rely on directives such as the Water Framework Directive or the Urban Wastewater Treatment Directive.</a:t>
            </a:r>
          </a:p>
          <a:p>
            <a:pPr marR="0" lvl="0" algn="l" defTabSz="914400" rtl="0" eaLnBrk="1" fontAlgn="auto" latinLnBrk="0" hangingPunct="1">
              <a:lnSpc>
                <a:spcPct val="115000"/>
              </a:lnSpc>
              <a:spcBef>
                <a:spcPts val="0"/>
              </a:spcBef>
              <a:spcAft>
                <a:spcPts val="800"/>
              </a:spcAft>
              <a:buClrTx/>
              <a:buSzTx/>
              <a:tabLst/>
              <a:defRPr/>
            </a:pPr>
            <a:endPar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latin typeface="Montserrat" panose="00000500000000000000" pitchFamily="2" charset="0"/>
                <a:ea typeface="Aptos" panose="020B0004020202020204" pitchFamily="34" charset="0"/>
                <a:cs typeface="Arial" panose="020B0604020202020204" pitchFamily="34" charset="0"/>
              </a:rPr>
              <a:t>R</a:t>
            </a: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iver basin management plans are crucial, as they define, for each river basin, the status of water bodies, the pressures on these bodies, their environmental objectives, and the measures to achieve them.</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lang="en-US" sz="1400" kern="100" dirty="0">
              <a:solidFill>
                <a:srgbClr val="000000"/>
              </a:solidFill>
              <a:latin typeface="Montserrat" panose="00000500000000000000" pitchFamily="2" charset="0"/>
              <a:ea typeface="Aptos" panose="020B0004020202020204" pitchFamily="34" charset="0"/>
              <a:cs typeface="Arial" panose="020B0604020202020204" pitchFamily="34"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Companies must report whether their investments aimed at mitigating impacts and addressing risks are aligned with the </a:t>
            </a:r>
            <a:r>
              <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EU Taxonomy Regulation</a:t>
            </a: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particularly in relation to water, such as meeting the objectives of the Drinking Water Directive and the Urban Wastewater Treatment Directive.</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lang="en-US" sz="1400" kern="100" dirty="0">
              <a:solidFill>
                <a:srgbClr val="000000"/>
              </a:solidFill>
              <a:latin typeface="Montserrat" panose="00000500000000000000" pitchFamily="2" charset="0"/>
              <a:ea typeface="Aptos" panose="020B0004020202020204" pitchFamily="34" charset="0"/>
              <a:cs typeface="Arial" panose="020B0604020202020204" pitchFamily="34"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CSRD and CSDD </a:t>
            </a: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develop the EU Green Deal and its Action Plan on financing sustainable growth with the aim of driving private investment towards the achievement of the EU environmental goals and aligning business and industrial practices with the exiting EU environmental regulation.</a:t>
            </a:r>
          </a:p>
        </p:txBody>
      </p:sp>
      <p:pic>
        <p:nvPicPr>
          <p:cNvPr id="3" name="Imagen 2">
            <a:extLst>
              <a:ext uri="{FF2B5EF4-FFF2-40B4-BE49-F238E27FC236}">
                <a16:creationId xmlns:a16="http://schemas.microsoft.com/office/drawing/2014/main" id="{4701ECCE-7F06-D758-6D78-DB238C2C2FD6}"/>
              </a:ext>
            </a:extLst>
          </p:cNvPr>
          <p:cNvPicPr>
            <a:picLocks noChangeAspect="1"/>
          </p:cNvPicPr>
          <p:nvPr/>
        </p:nvPicPr>
        <p:blipFill>
          <a:blip r:embed="rId2"/>
          <a:stretch>
            <a:fillRect/>
          </a:stretch>
        </p:blipFill>
        <p:spPr>
          <a:xfrm>
            <a:off x="8741166" y="5318323"/>
            <a:ext cx="3285336" cy="1371175"/>
          </a:xfrm>
          <a:prstGeom prst="rect">
            <a:avLst/>
          </a:prstGeom>
        </p:spPr>
      </p:pic>
      <p:sp>
        <p:nvSpPr>
          <p:cNvPr id="12" name="Título 6">
            <a:extLst>
              <a:ext uri="{FF2B5EF4-FFF2-40B4-BE49-F238E27FC236}">
                <a16:creationId xmlns:a16="http://schemas.microsoft.com/office/drawing/2014/main" id="{25EA27C1-5E20-04A2-50A0-826CD206B644}"/>
              </a:ext>
            </a:extLst>
          </p:cNvPr>
          <p:cNvSpPr>
            <a:spLocks noGrp="1"/>
          </p:cNvSpPr>
          <p:nvPr>
            <p:ph type="title"/>
          </p:nvPr>
        </p:nvSpPr>
        <p:spPr>
          <a:xfrm>
            <a:off x="589516" y="369787"/>
            <a:ext cx="11348870" cy="616481"/>
          </a:xfrm>
        </p:spPr>
        <p:txBody>
          <a:bodyPr>
            <a:noAutofit/>
          </a:bodyPr>
          <a:lstStyle/>
          <a:p>
            <a:pPr algn="l"/>
            <a:r>
              <a:rPr lang="en-US" sz="1800" dirty="0">
                <a:solidFill>
                  <a:srgbClr val="000000"/>
                </a:solidFill>
                <a:latin typeface="Montserrat" panose="00000500000000000000" pitchFamily="2" charset="0"/>
              </a:rPr>
              <a:t>Integration of Environmental Regulations in CSRD and CSDDD: Eduardo </a:t>
            </a:r>
            <a:r>
              <a:rPr lang="en-US" sz="1800" dirty="0" err="1">
                <a:solidFill>
                  <a:srgbClr val="000000"/>
                </a:solidFill>
                <a:latin typeface="Montserrat" panose="00000500000000000000" pitchFamily="2" charset="0"/>
              </a:rPr>
              <a:t>Orteu’s</a:t>
            </a:r>
            <a:r>
              <a:rPr lang="en-US" sz="1800" dirty="0">
                <a:solidFill>
                  <a:srgbClr val="000000"/>
                </a:solidFill>
                <a:latin typeface="Montserrat" panose="00000500000000000000" pitchFamily="2" charset="0"/>
              </a:rPr>
              <a:t> Perspective</a:t>
            </a:r>
            <a:endParaRPr lang="es-CL" sz="1800" dirty="0">
              <a:solidFill>
                <a:srgbClr val="000000"/>
              </a:solidFill>
              <a:latin typeface="Montserrat" panose="00000500000000000000" pitchFamily="2" charset="0"/>
            </a:endParaRPr>
          </a:p>
        </p:txBody>
      </p:sp>
      <p:pic>
        <p:nvPicPr>
          <p:cNvPr id="4" name="Imagen 3">
            <a:extLst>
              <a:ext uri="{FF2B5EF4-FFF2-40B4-BE49-F238E27FC236}">
                <a16:creationId xmlns:a16="http://schemas.microsoft.com/office/drawing/2014/main" id="{319737C8-45D8-ECED-B09D-364E9B8D5421}"/>
              </a:ext>
            </a:extLst>
          </p:cNvPr>
          <p:cNvPicPr>
            <a:picLocks noChangeAspect="1"/>
          </p:cNvPicPr>
          <p:nvPr/>
        </p:nvPicPr>
        <p:blipFill>
          <a:blip r:embed="rId3"/>
          <a:stretch>
            <a:fillRect/>
          </a:stretch>
        </p:blipFill>
        <p:spPr>
          <a:xfrm>
            <a:off x="9077068" y="1276250"/>
            <a:ext cx="2861318" cy="3354977"/>
          </a:xfrm>
          <a:prstGeom prst="rect">
            <a:avLst/>
          </a:prstGeom>
        </p:spPr>
      </p:pic>
      <p:sp>
        <p:nvSpPr>
          <p:cNvPr id="6" name="CuadroTexto 5">
            <a:extLst>
              <a:ext uri="{FF2B5EF4-FFF2-40B4-BE49-F238E27FC236}">
                <a16:creationId xmlns:a16="http://schemas.microsoft.com/office/drawing/2014/main" id="{A38CA8FC-C39F-8E97-F34D-884C24546A82}"/>
              </a:ext>
            </a:extLst>
          </p:cNvPr>
          <p:cNvSpPr txBox="1"/>
          <p:nvPr/>
        </p:nvSpPr>
        <p:spPr>
          <a:xfrm>
            <a:off x="8950720" y="4728553"/>
            <a:ext cx="3114013" cy="400110"/>
          </a:xfrm>
          <a:prstGeom prst="rect">
            <a:avLst/>
          </a:prstGeom>
          <a:noFill/>
        </p:spPr>
        <p:txBody>
          <a:bodyPr wrap="square">
            <a:spAutoFit/>
          </a:bodyPr>
          <a:lstStyle/>
          <a:p>
            <a:pPr algn="ctr"/>
            <a:r>
              <a:rPr lang="es-ES" sz="1000" b="1" dirty="0">
                <a:solidFill>
                  <a:srgbClr val="000000"/>
                </a:solidFill>
                <a:latin typeface="Montserrat" panose="00000500000000000000" pitchFamily="2" charset="0"/>
              </a:rPr>
              <a:t>Mr. Eduardo </a:t>
            </a:r>
            <a:r>
              <a:rPr lang="es-ES" sz="1000" b="1" dirty="0" err="1">
                <a:solidFill>
                  <a:srgbClr val="000000"/>
                </a:solidFill>
                <a:latin typeface="Montserrat" panose="00000500000000000000" pitchFamily="2" charset="0"/>
              </a:rPr>
              <a:t>Orteu</a:t>
            </a:r>
            <a:r>
              <a:rPr lang="es-ES" sz="1000" b="1" dirty="0">
                <a:solidFill>
                  <a:srgbClr val="000000"/>
                </a:solidFill>
                <a:latin typeface="Montserrat" panose="00000500000000000000" pitchFamily="2" charset="0"/>
              </a:rPr>
              <a:t>, Expert in EU </a:t>
            </a:r>
            <a:r>
              <a:rPr lang="es-ES" sz="1000" b="1" dirty="0" err="1">
                <a:solidFill>
                  <a:srgbClr val="000000"/>
                </a:solidFill>
                <a:latin typeface="Montserrat" panose="00000500000000000000" pitchFamily="2" charset="0"/>
              </a:rPr>
              <a:t>Taxonomy</a:t>
            </a:r>
            <a:r>
              <a:rPr lang="es-ES" sz="1000" b="1" dirty="0">
                <a:solidFill>
                  <a:srgbClr val="000000"/>
                </a:solidFill>
                <a:latin typeface="Montserrat" panose="00000500000000000000" pitchFamily="2" charset="0"/>
              </a:rPr>
              <a:t> </a:t>
            </a:r>
            <a:r>
              <a:rPr lang="es-ES" sz="1000" b="1" dirty="0" err="1">
                <a:solidFill>
                  <a:srgbClr val="000000"/>
                </a:solidFill>
                <a:latin typeface="Montserrat" panose="00000500000000000000" pitchFamily="2" charset="0"/>
              </a:rPr>
              <a:t>Regulation</a:t>
            </a:r>
            <a:endParaRPr lang="es-ES" sz="1000" b="1"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14269805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6E854-8619-A58A-04E0-275805156D5C}"/>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25069FB5-FE2E-38CA-4CC4-83279ED07229}"/>
              </a:ext>
            </a:extLst>
          </p:cNvPr>
          <p:cNvSpPr/>
          <p:nvPr/>
        </p:nvSpPr>
        <p:spPr>
          <a:xfrm>
            <a:off x="-92990" y="3525864"/>
            <a:ext cx="12615621" cy="150333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Box 7">
            <a:extLst>
              <a:ext uri="{FF2B5EF4-FFF2-40B4-BE49-F238E27FC236}">
                <a16:creationId xmlns:a16="http://schemas.microsoft.com/office/drawing/2014/main" id="{A6372F38-AD6C-DA9C-D488-DF3EF0A20A53}"/>
              </a:ext>
            </a:extLst>
          </p:cNvPr>
          <p:cNvSpPr txBox="1"/>
          <p:nvPr/>
        </p:nvSpPr>
        <p:spPr>
          <a:xfrm>
            <a:off x="589516" y="1175928"/>
            <a:ext cx="8298762" cy="5372625"/>
          </a:xfrm>
          <a:prstGeom prst="rect">
            <a:avLst/>
          </a:prstGeom>
          <a:noFill/>
        </p:spPr>
        <p:txBody>
          <a:bodyPr wrap="square">
            <a:spAutoFit/>
          </a:bodyPr>
          <a:lstStyle/>
          <a:p>
            <a:pPr marR="0" lvl="0" algn="l" defTabSz="914400" rtl="0" eaLnBrk="1" fontAlgn="auto" latinLnBrk="0" hangingPunct="1">
              <a:lnSpc>
                <a:spcPct val="115000"/>
              </a:lnSpc>
              <a:spcBef>
                <a:spcPts val="0"/>
              </a:spcBef>
              <a:spcAft>
                <a:spcPts val="800"/>
              </a:spcAft>
              <a:buClrTx/>
              <a:buSzTx/>
              <a:tabLst/>
              <a:defRPr/>
            </a:pPr>
            <a:r>
              <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Becoming water positive is more than applying good water stewardship practices or simply being part of the process of generating a positive impact—it’s about creating measurable and lasting improvements for the environment and future generations.</a:t>
            </a:r>
          </a:p>
          <a:p>
            <a:pPr marR="0" lvl="0" algn="l" defTabSz="914400" rtl="0" eaLnBrk="1" fontAlgn="auto" latinLnBrk="0" hangingPunct="1">
              <a:lnSpc>
                <a:spcPct val="115000"/>
              </a:lnSpc>
              <a:spcBef>
                <a:spcPts val="0"/>
              </a:spcBef>
              <a:spcAft>
                <a:spcPts val="800"/>
              </a:spcAft>
              <a:buClrTx/>
              <a:buSzTx/>
              <a:tabLst/>
              <a:defRPr/>
            </a:pPr>
            <a:r>
              <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A company is water positive when:</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It generates more water benefits than it consumes.</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Its actions are intentional, additional, and permanent.</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Independent third-party verification ensures transparency and accountability.</a:t>
            </a:r>
          </a:p>
          <a:p>
            <a:pPr marR="0" lvl="0" algn="l" defTabSz="914400" rtl="0" eaLnBrk="1" fontAlgn="auto" latinLnBrk="0" hangingPunct="1">
              <a:lnSpc>
                <a:spcPct val="115000"/>
              </a:lnSpc>
              <a:spcBef>
                <a:spcPts val="0"/>
              </a:spcBef>
              <a:spcAft>
                <a:spcPts val="800"/>
              </a:spcAft>
              <a:buClrTx/>
              <a:buSzTx/>
              <a:tabLst/>
              <a:defRPr/>
            </a:pPr>
            <a:endPar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R="0" lvl="0" algn="l" defTabSz="914400" rtl="0" eaLnBrk="1" fontAlgn="auto" latinLnBrk="0" hangingPunct="1">
              <a:lnSpc>
                <a:spcPct val="115000"/>
              </a:lnSpc>
              <a:spcBef>
                <a:spcPts val="0"/>
              </a:spcBef>
              <a:spcAft>
                <a:spcPts val="800"/>
              </a:spcAft>
              <a:buClrTx/>
              <a:buSzTx/>
              <a:tabLst/>
              <a:defRPr/>
            </a:pPr>
            <a:r>
              <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Intentionality:</a:t>
            </a: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Deliberate actions to address water challenges.</a:t>
            </a:r>
          </a:p>
          <a:p>
            <a:pPr marR="0" lvl="0" algn="l" defTabSz="914400" rtl="0" eaLnBrk="1" fontAlgn="auto" latinLnBrk="0" hangingPunct="1">
              <a:lnSpc>
                <a:spcPct val="115000"/>
              </a:lnSpc>
              <a:spcBef>
                <a:spcPts val="0"/>
              </a:spcBef>
              <a:spcAft>
                <a:spcPts val="800"/>
              </a:spcAft>
              <a:buClrTx/>
              <a:buSzTx/>
              <a:tabLst/>
              <a:defRPr/>
            </a:pPr>
            <a:r>
              <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Additionality: </a:t>
            </a: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Benefits that wouldn’t occur without the company’s intervention.</a:t>
            </a:r>
          </a:p>
          <a:p>
            <a:pPr marR="0" lvl="0" algn="l" defTabSz="914400" rtl="0" eaLnBrk="1" fontAlgn="auto" latinLnBrk="0" hangingPunct="1">
              <a:lnSpc>
                <a:spcPct val="115000"/>
              </a:lnSpc>
              <a:spcBef>
                <a:spcPts val="0"/>
              </a:spcBef>
              <a:spcAft>
                <a:spcPts val="800"/>
              </a:spcAft>
              <a:buClrTx/>
              <a:buSzTx/>
              <a:tabLst/>
              <a:defRPr/>
            </a:pPr>
            <a:r>
              <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Permanence:</a:t>
            </a: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 Long-lasting, verifiable water benefits.</a:t>
            </a:r>
          </a:p>
          <a:p>
            <a:pPr marR="0" lvl="0" algn="l" defTabSz="914400" rtl="0" eaLnBrk="1" fontAlgn="auto" latinLnBrk="0" hangingPunct="1">
              <a:lnSpc>
                <a:spcPct val="115000"/>
              </a:lnSpc>
              <a:spcBef>
                <a:spcPts val="0"/>
              </a:spcBef>
              <a:spcAft>
                <a:spcPts val="800"/>
              </a:spcAft>
              <a:buClrTx/>
              <a:buSzTx/>
              <a:tabLst/>
              <a:defRPr/>
            </a:pPr>
            <a:endPar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endParaRPr>
          </a:p>
          <a:p>
            <a:pPr marR="0" lvl="0" algn="l" defTabSz="914400" rtl="0" eaLnBrk="1" fontAlgn="auto" latinLnBrk="0" hangingPunct="1">
              <a:lnSpc>
                <a:spcPct val="115000"/>
              </a:lnSpc>
              <a:spcBef>
                <a:spcPts val="0"/>
              </a:spcBef>
              <a:spcAft>
                <a:spcPts val="800"/>
              </a:spcAft>
              <a:buClrTx/>
              <a:buSzTx/>
              <a:tabLst/>
              <a:defRPr/>
            </a:pPr>
            <a:r>
              <a:rPr lang="en-US" sz="1400" b="1"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Why It Matters for Companies:</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Ensures real impact on water resources.</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Enhances corporate sustainability reputation.</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en-US" sz="1400" kern="100" dirty="0">
                <a:solidFill>
                  <a:srgbClr val="000000"/>
                </a:solidFill>
                <a:effectLst/>
                <a:latin typeface="Montserrat" panose="00000500000000000000" pitchFamily="2" charset="0"/>
                <a:ea typeface="Aptos" panose="020B0004020202020204" pitchFamily="34" charset="0"/>
                <a:cs typeface="Arial" panose="020B0604020202020204" pitchFamily="34" charset="0"/>
              </a:rPr>
              <a:t>Drives accountability and transparency through third-party verification.</a:t>
            </a:r>
          </a:p>
        </p:txBody>
      </p:sp>
      <p:pic>
        <p:nvPicPr>
          <p:cNvPr id="3" name="Imagen 2">
            <a:extLst>
              <a:ext uri="{FF2B5EF4-FFF2-40B4-BE49-F238E27FC236}">
                <a16:creationId xmlns:a16="http://schemas.microsoft.com/office/drawing/2014/main" id="{FDD448A1-4E49-8108-A4B1-65316A1C35D0}"/>
              </a:ext>
            </a:extLst>
          </p:cNvPr>
          <p:cNvPicPr>
            <a:picLocks noChangeAspect="1"/>
          </p:cNvPicPr>
          <p:nvPr/>
        </p:nvPicPr>
        <p:blipFill>
          <a:blip r:embed="rId2"/>
          <a:stretch>
            <a:fillRect/>
          </a:stretch>
        </p:blipFill>
        <p:spPr>
          <a:xfrm>
            <a:off x="8741166" y="5318323"/>
            <a:ext cx="3285336" cy="1371175"/>
          </a:xfrm>
          <a:prstGeom prst="rect">
            <a:avLst/>
          </a:prstGeom>
        </p:spPr>
      </p:pic>
      <p:sp>
        <p:nvSpPr>
          <p:cNvPr id="12" name="Título 6">
            <a:extLst>
              <a:ext uri="{FF2B5EF4-FFF2-40B4-BE49-F238E27FC236}">
                <a16:creationId xmlns:a16="http://schemas.microsoft.com/office/drawing/2014/main" id="{CA24F9A9-A3C3-9496-E0B8-6FAC3EB0319B}"/>
              </a:ext>
            </a:extLst>
          </p:cNvPr>
          <p:cNvSpPr>
            <a:spLocks noGrp="1"/>
          </p:cNvSpPr>
          <p:nvPr>
            <p:ph type="title"/>
          </p:nvPr>
        </p:nvSpPr>
        <p:spPr>
          <a:xfrm>
            <a:off x="589516" y="369787"/>
            <a:ext cx="8647474" cy="616481"/>
          </a:xfrm>
        </p:spPr>
        <p:txBody>
          <a:bodyPr>
            <a:noAutofit/>
          </a:bodyPr>
          <a:lstStyle/>
          <a:p>
            <a:pPr algn="l"/>
            <a:r>
              <a:rPr lang="en-US" sz="2800" dirty="0">
                <a:solidFill>
                  <a:srgbClr val="000000"/>
                </a:solidFill>
                <a:latin typeface="Montserrat" panose="00000500000000000000" pitchFamily="2" charset="0"/>
              </a:rPr>
              <a:t>What Does It Mean to Be Water Positive?</a:t>
            </a:r>
            <a:endParaRPr lang="es-CL" sz="2800" dirty="0">
              <a:solidFill>
                <a:srgbClr val="000000"/>
              </a:solidFill>
              <a:latin typeface="Montserrat" panose="00000500000000000000" pitchFamily="2" charset="0"/>
            </a:endParaRPr>
          </a:p>
        </p:txBody>
      </p:sp>
      <p:sp>
        <p:nvSpPr>
          <p:cNvPr id="6" name="CuadroTexto 5">
            <a:extLst>
              <a:ext uri="{FF2B5EF4-FFF2-40B4-BE49-F238E27FC236}">
                <a16:creationId xmlns:a16="http://schemas.microsoft.com/office/drawing/2014/main" id="{DB33FD7E-3BAE-C620-1B96-645202D7D45E}"/>
              </a:ext>
            </a:extLst>
          </p:cNvPr>
          <p:cNvSpPr txBox="1"/>
          <p:nvPr/>
        </p:nvSpPr>
        <p:spPr>
          <a:xfrm>
            <a:off x="9128319" y="4493150"/>
            <a:ext cx="2898183" cy="400110"/>
          </a:xfrm>
          <a:prstGeom prst="rect">
            <a:avLst/>
          </a:prstGeom>
          <a:noFill/>
        </p:spPr>
        <p:txBody>
          <a:bodyPr wrap="square">
            <a:spAutoFit/>
          </a:bodyPr>
          <a:lstStyle/>
          <a:p>
            <a:pPr algn="ctr"/>
            <a:r>
              <a:rPr lang="es-ES" sz="1000" b="1" dirty="0">
                <a:solidFill>
                  <a:srgbClr val="000000"/>
                </a:solidFill>
                <a:latin typeface="Montserrat" panose="00000500000000000000" pitchFamily="2" charset="0"/>
              </a:rPr>
              <a:t>Mrs. Esther Gonzalez </a:t>
            </a:r>
          </a:p>
          <a:p>
            <a:pPr algn="ctr"/>
            <a:r>
              <a:rPr lang="en-US" sz="1000" b="1" dirty="0">
                <a:solidFill>
                  <a:srgbClr val="000000"/>
                </a:solidFill>
                <a:latin typeface="Montserrat" panose="00000500000000000000" pitchFamily="2" charset="0"/>
              </a:rPr>
              <a:t>Lawyer Specializing in Water Resources </a:t>
            </a:r>
            <a:r>
              <a:rPr lang="es-ES" sz="1000" b="1" dirty="0">
                <a:solidFill>
                  <a:srgbClr val="000000"/>
                </a:solidFill>
                <a:latin typeface="Montserrat" panose="00000500000000000000" pitchFamily="2" charset="0"/>
              </a:rPr>
              <a:t>  </a:t>
            </a:r>
          </a:p>
        </p:txBody>
      </p:sp>
      <p:pic>
        <p:nvPicPr>
          <p:cNvPr id="7" name="Imagen 6">
            <a:extLst>
              <a:ext uri="{FF2B5EF4-FFF2-40B4-BE49-F238E27FC236}">
                <a16:creationId xmlns:a16="http://schemas.microsoft.com/office/drawing/2014/main" id="{4B2D2EE4-26E4-8994-B459-509DD75CDE4E}"/>
              </a:ext>
            </a:extLst>
          </p:cNvPr>
          <p:cNvPicPr>
            <a:picLocks noChangeAspect="1"/>
          </p:cNvPicPr>
          <p:nvPr/>
        </p:nvPicPr>
        <p:blipFill>
          <a:blip r:embed="rId3"/>
          <a:stretch>
            <a:fillRect/>
          </a:stretch>
        </p:blipFill>
        <p:spPr>
          <a:xfrm>
            <a:off x="9159204" y="1760839"/>
            <a:ext cx="2596372" cy="2596372"/>
          </a:xfrm>
          <a:prstGeom prst="rect">
            <a:avLst/>
          </a:prstGeom>
        </p:spPr>
      </p:pic>
    </p:spTree>
    <p:extLst>
      <p:ext uri="{BB962C8B-B14F-4D97-AF65-F5344CB8AC3E}">
        <p14:creationId xmlns:p14="http://schemas.microsoft.com/office/powerpoint/2010/main" val="25324801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16;p4">
            <a:extLst>
              <a:ext uri="{FF2B5EF4-FFF2-40B4-BE49-F238E27FC236}">
                <a16:creationId xmlns:a16="http://schemas.microsoft.com/office/drawing/2014/main" id="{6B1194A0-EA97-90F9-6C5A-59216B50EB65}"/>
              </a:ext>
            </a:extLst>
          </p:cNvPr>
          <p:cNvSpPr txBox="1"/>
          <p:nvPr/>
        </p:nvSpPr>
        <p:spPr>
          <a:xfrm>
            <a:off x="1223731" y="2766218"/>
            <a:ext cx="9744537" cy="1325563"/>
          </a:xfrm>
          <a:prstGeom prst="rect">
            <a:avLst/>
          </a:prstGeom>
        </p:spPr>
        <p:txBody>
          <a:bodyPr spcFirstLastPara="1" vert="horz" lIns="91440" tIns="45720" rIns="91440" bIns="45720" rtlCol="0" anchor="ctr" anchorCtr="0">
            <a:noAutofit/>
          </a:bodyPr>
          <a:lstStyle/>
          <a:p>
            <a:pPr>
              <a:lnSpc>
                <a:spcPct val="90000"/>
              </a:lnSpc>
              <a:spcBef>
                <a:spcPct val="0"/>
              </a:spcBef>
              <a:spcAft>
                <a:spcPts val="600"/>
              </a:spcAft>
              <a:buClr>
                <a:srgbClr val="000000"/>
              </a:buClr>
              <a:buSzPts val="4000"/>
              <a:defRPr/>
            </a:pPr>
            <a:r>
              <a:rPr lang="en-US" sz="4800" b="1" dirty="0">
                <a:solidFill>
                  <a:srgbClr val="000000"/>
                </a:solidFill>
                <a:latin typeface="Montserrat" panose="00000500000000000000" pitchFamily="2" charset="0"/>
                <a:sym typeface="Montserrat Light"/>
              </a:rPr>
              <a:t>How Water Benefits Work?</a:t>
            </a:r>
          </a:p>
        </p:txBody>
      </p:sp>
      <p:pic>
        <p:nvPicPr>
          <p:cNvPr id="2" name="Imagen 1">
            <a:extLst>
              <a:ext uri="{FF2B5EF4-FFF2-40B4-BE49-F238E27FC236}">
                <a16:creationId xmlns:a16="http://schemas.microsoft.com/office/drawing/2014/main" id="{6EF6937E-49A1-CC89-2B87-681950877F10}"/>
              </a:ext>
            </a:extLst>
          </p:cNvPr>
          <p:cNvPicPr>
            <a:picLocks noChangeAspect="1"/>
          </p:cNvPicPr>
          <p:nvPr/>
        </p:nvPicPr>
        <p:blipFill>
          <a:blip r:embed="rId2"/>
          <a:stretch>
            <a:fillRect/>
          </a:stretch>
        </p:blipFill>
        <p:spPr>
          <a:xfrm>
            <a:off x="8741166" y="5318323"/>
            <a:ext cx="3285336" cy="1371175"/>
          </a:xfrm>
          <a:prstGeom prst="rect">
            <a:avLst/>
          </a:prstGeom>
        </p:spPr>
      </p:pic>
    </p:spTree>
    <p:extLst>
      <p:ext uri="{BB962C8B-B14F-4D97-AF65-F5344CB8AC3E}">
        <p14:creationId xmlns:p14="http://schemas.microsoft.com/office/powerpoint/2010/main" val="2368655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16;p4">
            <a:extLst>
              <a:ext uri="{FF2B5EF4-FFF2-40B4-BE49-F238E27FC236}">
                <a16:creationId xmlns:a16="http://schemas.microsoft.com/office/drawing/2014/main" id="{6B1194A0-EA97-90F9-6C5A-59216B50EB65}"/>
              </a:ext>
            </a:extLst>
          </p:cNvPr>
          <p:cNvSpPr txBox="1"/>
          <p:nvPr/>
        </p:nvSpPr>
        <p:spPr>
          <a:xfrm>
            <a:off x="524961" y="244613"/>
            <a:ext cx="7379335" cy="823360"/>
          </a:xfrm>
          <a:prstGeom prst="rect">
            <a:avLst/>
          </a:prstGeom>
        </p:spPr>
        <p:txBody>
          <a:bodyPr spcFirstLastPara="1" vert="horz" lIns="91440" tIns="45720" rIns="91440" bIns="45720" rtlCol="0" anchor="ctr" anchorCtr="0">
            <a:normAutofit/>
          </a:bodyPr>
          <a:lstStyle/>
          <a:p>
            <a:pPr marL="0" marR="0" lvl="0" indent="0" algn="l" defTabSz="914400" rtl="0" eaLnBrk="1" fontAlgn="auto" latinLnBrk="0" hangingPunct="1">
              <a:lnSpc>
                <a:spcPct val="90000"/>
              </a:lnSpc>
              <a:spcBef>
                <a:spcPct val="0"/>
              </a:spcBef>
              <a:spcAft>
                <a:spcPts val="600"/>
              </a:spcAft>
              <a:buClr>
                <a:srgbClr val="000000"/>
              </a:buClr>
              <a:buSzPts val="4000"/>
              <a:buFontTx/>
              <a:buNone/>
              <a:tabLst/>
              <a:defRPr/>
            </a:pPr>
            <a:r>
              <a:rPr kumimoji="0" lang="en-US" sz="3600" b="1" i="0" u="none" strike="noStrike" kern="1200" cap="none" spc="0" normalizeH="0" baseline="0" noProof="0" dirty="0">
                <a:ln>
                  <a:noFill/>
                </a:ln>
                <a:solidFill>
                  <a:srgbClr val="000000"/>
                </a:solidFill>
                <a:effectLst/>
                <a:uLnTx/>
                <a:uFillTx/>
                <a:latin typeface="Montserrat" panose="00000500000000000000" pitchFamily="2" charset="0"/>
                <a:sym typeface="Montserrat Light"/>
              </a:rPr>
              <a:t>How Water </a:t>
            </a:r>
            <a:r>
              <a:rPr lang="en-US" sz="3600" b="1" dirty="0">
                <a:solidFill>
                  <a:srgbClr val="000000"/>
                </a:solidFill>
                <a:latin typeface="Montserrat" panose="00000500000000000000" pitchFamily="2" charset="0"/>
                <a:sym typeface="Montserrat Light"/>
              </a:rPr>
              <a:t>Benefits</a:t>
            </a:r>
            <a:r>
              <a:rPr kumimoji="0" lang="en-US" sz="3600" b="1" i="0" u="none" strike="noStrike" kern="1200" cap="none" spc="0" normalizeH="0" baseline="0" noProof="0" dirty="0">
                <a:ln>
                  <a:noFill/>
                </a:ln>
                <a:solidFill>
                  <a:srgbClr val="000000"/>
                </a:solidFill>
                <a:effectLst/>
                <a:uLnTx/>
                <a:uFillTx/>
                <a:latin typeface="Montserrat" panose="00000500000000000000" pitchFamily="2" charset="0"/>
                <a:sym typeface="Montserrat Light"/>
              </a:rPr>
              <a:t> Work?</a:t>
            </a:r>
          </a:p>
        </p:txBody>
      </p:sp>
      <p:pic>
        <p:nvPicPr>
          <p:cNvPr id="34" name="Imagen 33">
            <a:extLst>
              <a:ext uri="{FF2B5EF4-FFF2-40B4-BE49-F238E27FC236}">
                <a16:creationId xmlns:a16="http://schemas.microsoft.com/office/drawing/2014/main" id="{145FF8DE-8F4E-BFED-D23D-ADB91B4FDADF}"/>
              </a:ext>
            </a:extLst>
          </p:cNvPr>
          <p:cNvPicPr>
            <a:picLocks noChangeAspect="1"/>
          </p:cNvPicPr>
          <p:nvPr/>
        </p:nvPicPr>
        <p:blipFill>
          <a:blip r:embed="rId2"/>
          <a:stretch>
            <a:fillRect/>
          </a:stretch>
        </p:blipFill>
        <p:spPr>
          <a:xfrm>
            <a:off x="7197590" y="872543"/>
            <a:ext cx="4757431" cy="4207415"/>
          </a:xfrm>
          <a:prstGeom prst="rect">
            <a:avLst/>
          </a:prstGeom>
        </p:spPr>
      </p:pic>
      <p:sp>
        <p:nvSpPr>
          <p:cNvPr id="4" name="CuadroTexto 3">
            <a:extLst>
              <a:ext uri="{FF2B5EF4-FFF2-40B4-BE49-F238E27FC236}">
                <a16:creationId xmlns:a16="http://schemas.microsoft.com/office/drawing/2014/main" id="{7D054B59-FEAA-C02B-7930-3D289A6A2310}"/>
              </a:ext>
            </a:extLst>
          </p:cNvPr>
          <p:cNvSpPr txBox="1"/>
          <p:nvPr/>
        </p:nvSpPr>
        <p:spPr>
          <a:xfrm>
            <a:off x="524961" y="1067973"/>
            <a:ext cx="6538312" cy="5447645"/>
          </a:xfrm>
          <a:prstGeom prst="rect">
            <a:avLst/>
          </a:prstGeom>
          <a:noFill/>
        </p:spPr>
        <p:txBody>
          <a:bodyPr wrap="square">
            <a:spAutoFit/>
          </a:bodyPr>
          <a:lstStyle/>
          <a:p>
            <a:pPr algn="just"/>
            <a:r>
              <a:rPr lang="en-US" sz="1200" b="1" dirty="0">
                <a:latin typeface="Montserrat" panose="00000500000000000000" pitchFamily="2" charset="0"/>
              </a:rPr>
              <a:t>Volumetric water benefits </a:t>
            </a:r>
            <a:r>
              <a:rPr lang="en-US" sz="1200" dirty="0">
                <a:latin typeface="Montserrat" panose="00000500000000000000" pitchFamily="2" charset="0"/>
              </a:rPr>
              <a:t>offer an innovative approach for companies to </a:t>
            </a:r>
            <a:r>
              <a:rPr lang="en-US" sz="1200" b="1" dirty="0">
                <a:latin typeface="Montserrat" panose="00000500000000000000" pitchFamily="2" charset="0"/>
              </a:rPr>
              <a:t>compensate for their water use </a:t>
            </a:r>
            <a:r>
              <a:rPr lang="en-US" sz="1200" dirty="0">
                <a:latin typeface="Montserrat" panose="00000500000000000000" pitchFamily="2" charset="0"/>
              </a:rPr>
              <a:t>by investing in projects that </a:t>
            </a:r>
            <a:r>
              <a:rPr lang="en-US" sz="1200" b="1" dirty="0">
                <a:latin typeface="Montserrat" panose="00000500000000000000" pitchFamily="2" charset="0"/>
              </a:rPr>
              <a:t>save, conserve, purify, or protect water </a:t>
            </a:r>
            <a:r>
              <a:rPr lang="en-US" sz="1200" dirty="0">
                <a:latin typeface="Montserrat" panose="00000500000000000000" pitchFamily="2" charset="0"/>
              </a:rPr>
              <a:t>locally or elsewhere.</a:t>
            </a:r>
          </a:p>
          <a:p>
            <a:pPr algn="just"/>
            <a:endParaRPr lang="en-US" sz="1200" dirty="0">
              <a:latin typeface="Montserrat" panose="00000500000000000000" pitchFamily="2" charset="0"/>
            </a:endParaRPr>
          </a:p>
          <a:p>
            <a:pPr algn="just"/>
            <a:r>
              <a:rPr lang="en-US" sz="1200" dirty="0">
                <a:latin typeface="Montserrat" panose="00000500000000000000" pitchFamily="2" charset="0"/>
              </a:rPr>
              <a:t>The first step is to improve water efficiency and reduce direct water use. However, to address the indirect water impact from the supply chain and commercialization, volumetric water benefits provide a complementary solution.</a:t>
            </a:r>
          </a:p>
          <a:p>
            <a:pPr algn="just"/>
            <a:endParaRPr lang="en-US" sz="1200" dirty="0">
              <a:latin typeface="Montserrat" panose="00000500000000000000" pitchFamily="2" charset="0"/>
            </a:endParaRPr>
          </a:p>
          <a:p>
            <a:pPr algn="just"/>
            <a:r>
              <a:rPr lang="en-US" sz="1200" dirty="0">
                <a:latin typeface="Montserrat" panose="00000500000000000000" pitchFamily="2" charset="0"/>
              </a:rPr>
              <a:t>In line with the </a:t>
            </a:r>
            <a:r>
              <a:rPr lang="en-US" sz="1200" b="1" dirty="0">
                <a:latin typeface="Montserrat" panose="00000500000000000000" pitchFamily="2" charset="0"/>
              </a:rPr>
              <a:t>CSDDD</a:t>
            </a:r>
            <a:r>
              <a:rPr lang="en-US" sz="1200" dirty="0">
                <a:latin typeface="Montserrat" panose="00000500000000000000" pitchFamily="2" charset="0"/>
              </a:rPr>
              <a:t>, companies must ensure that their entire </a:t>
            </a:r>
            <a:r>
              <a:rPr lang="en-US" sz="1200" b="1" dirty="0">
                <a:latin typeface="Montserrat" panose="00000500000000000000" pitchFamily="2" charset="0"/>
              </a:rPr>
              <a:t>value chain </a:t>
            </a:r>
            <a:r>
              <a:rPr lang="en-US" sz="1200" dirty="0">
                <a:latin typeface="Montserrat" panose="00000500000000000000" pitchFamily="2" charset="0"/>
              </a:rPr>
              <a:t>operates sustainably, including suppliers and business partners. Volumetric water benefits help compensate for indirect water usage by creating or protecting equivalent volumes of water elsewhere.</a:t>
            </a:r>
          </a:p>
          <a:p>
            <a:pPr algn="just"/>
            <a:endParaRPr lang="en-US" sz="1200" dirty="0">
              <a:latin typeface="Montserrat" panose="00000500000000000000" pitchFamily="2" charset="0"/>
            </a:endParaRPr>
          </a:p>
          <a:p>
            <a:pPr algn="just"/>
            <a:r>
              <a:rPr lang="en-US" sz="1200" dirty="0">
                <a:latin typeface="Montserrat" panose="00000500000000000000" pitchFamily="2" charset="0"/>
              </a:rPr>
              <a:t>Furthermore, under the </a:t>
            </a:r>
            <a:r>
              <a:rPr lang="en-US" sz="1200" b="1" dirty="0">
                <a:latin typeface="Montserrat" panose="00000500000000000000" pitchFamily="2" charset="0"/>
              </a:rPr>
              <a:t>Corporate Sustainability Reporting Directive (CSRD)</a:t>
            </a:r>
            <a:r>
              <a:rPr lang="en-US" sz="1200" dirty="0">
                <a:latin typeface="Montserrat" panose="00000500000000000000" pitchFamily="2" charset="0"/>
              </a:rPr>
              <a:t>, companies are required to disclose their sustainability practices using the </a:t>
            </a:r>
            <a:r>
              <a:rPr lang="en-US" sz="1200" b="1" dirty="0">
                <a:latin typeface="Montserrat" panose="00000500000000000000" pitchFamily="2" charset="0"/>
              </a:rPr>
              <a:t>European Sustainability Reporting Standards (ESRS). </a:t>
            </a:r>
            <a:r>
              <a:rPr lang="en-US" sz="1200" dirty="0">
                <a:latin typeface="Montserrat" panose="00000500000000000000" pitchFamily="2" charset="0"/>
              </a:rPr>
              <a:t>Incorporating </a:t>
            </a:r>
            <a:r>
              <a:rPr lang="en-US" sz="1200" b="1" dirty="0">
                <a:latin typeface="Montserrat" panose="00000500000000000000" pitchFamily="2" charset="0"/>
              </a:rPr>
              <a:t>volumetric water benefits</a:t>
            </a:r>
            <a:r>
              <a:rPr lang="en-US" sz="1200" dirty="0">
                <a:latin typeface="Montserrat" panose="00000500000000000000" pitchFamily="2" charset="0"/>
              </a:rPr>
              <a:t> into their sustainability strategy allows companies to meet these transparency requirements while demonstrating their commitment to long-term water stewardship.</a:t>
            </a:r>
          </a:p>
          <a:p>
            <a:pPr algn="just"/>
            <a:endParaRPr lang="en-US" sz="1200" dirty="0">
              <a:latin typeface="Montserrat" panose="00000500000000000000" pitchFamily="2" charset="0"/>
            </a:endParaRPr>
          </a:p>
          <a:p>
            <a:pPr algn="just"/>
            <a:r>
              <a:rPr lang="en-US" sz="1200" dirty="0">
                <a:latin typeface="Montserrat" panose="00000500000000000000" pitchFamily="2" charset="0"/>
              </a:rPr>
              <a:t>By investing in these projects, companies can achieve </a:t>
            </a:r>
            <a:r>
              <a:rPr lang="en-US" sz="1200" b="1" dirty="0">
                <a:latin typeface="Montserrat" panose="00000500000000000000" pitchFamily="2" charset="0"/>
              </a:rPr>
              <a:t>water neutrality </a:t>
            </a:r>
            <a:r>
              <a:rPr lang="en-US" sz="1200" dirty="0">
                <a:latin typeface="Montserrat" panose="00000500000000000000" pitchFamily="2" charset="0"/>
              </a:rPr>
              <a:t>or even </a:t>
            </a:r>
            <a:r>
              <a:rPr lang="en-US" sz="1200" b="1" dirty="0">
                <a:latin typeface="Montserrat" panose="00000500000000000000" pitchFamily="2" charset="0"/>
              </a:rPr>
              <a:t>generate more water than they consume</a:t>
            </a:r>
            <a:r>
              <a:rPr lang="en-US" sz="1200" dirty="0">
                <a:latin typeface="Montserrat" panose="00000500000000000000" pitchFamily="2" charset="0"/>
              </a:rPr>
              <a:t>, contributing positively to local ecosystems and supporting high-quality water for agriculture or human consumption. </a:t>
            </a:r>
          </a:p>
          <a:p>
            <a:pPr algn="just"/>
            <a:endParaRPr lang="en-US" sz="1200" dirty="0">
              <a:latin typeface="Montserrat" panose="00000500000000000000" pitchFamily="2" charset="0"/>
            </a:endParaRPr>
          </a:p>
          <a:p>
            <a:pPr algn="just"/>
            <a:r>
              <a:rPr lang="en-US" sz="1200" dirty="0">
                <a:latin typeface="Montserrat" panose="00000500000000000000" pitchFamily="2" charset="0"/>
              </a:rPr>
              <a:t>This dual approach—combining water efficiency with volumetric water benefits—ensures a comprehensive and sustainable water management strategy, aligned with the </a:t>
            </a:r>
            <a:r>
              <a:rPr lang="en-US" sz="1200" b="1" dirty="0">
                <a:latin typeface="Montserrat" panose="00000500000000000000" pitchFamily="2" charset="0"/>
              </a:rPr>
              <a:t>CSDDD and CSRD regulations</a:t>
            </a:r>
            <a:r>
              <a:rPr lang="en-US" sz="1200" dirty="0">
                <a:latin typeface="Montserrat" panose="00000500000000000000" pitchFamily="2" charset="0"/>
              </a:rPr>
              <a:t>, while promoting </a:t>
            </a:r>
            <a:r>
              <a:rPr lang="en-US" sz="1200" b="1" dirty="0">
                <a:latin typeface="Montserrat" panose="00000500000000000000" pitchFamily="2" charset="0"/>
              </a:rPr>
              <a:t>transparency and accountability throughout the entire value chain.</a:t>
            </a:r>
            <a:endParaRPr lang="es-ES" sz="1200" b="1" dirty="0">
              <a:latin typeface="Montserrat" panose="00000500000000000000" pitchFamily="2" charset="0"/>
            </a:endParaRPr>
          </a:p>
        </p:txBody>
      </p:sp>
      <p:pic>
        <p:nvPicPr>
          <p:cNvPr id="8" name="Imagen 7">
            <a:extLst>
              <a:ext uri="{FF2B5EF4-FFF2-40B4-BE49-F238E27FC236}">
                <a16:creationId xmlns:a16="http://schemas.microsoft.com/office/drawing/2014/main" id="{3C04F228-5C94-BBE5-B77D-D8B3E8B15444}"/>
              </a:ext>
            </a:extLst>
          </p:cNvPr>
          <p:cNvPicPr>
            <a:picLocks noChangeAspect="1"/>
          </p:cNvPicPr>
          <p:nvPr/>
        </p:nvPicPr>
        <p:blipFill>
          <a:blip r:embed="rId3"/>
          <a:stretch>
            <a:fillRect/>
          </a:stretch>
        </p:blipFill>
        <p:spPr>
          <a:xfrm>
            <a:off x="8741166" y="5318323"/>
            <a:ext cx="3285336" cy="1371175"/>
          </a:xfrm>
          <a:prstGeom prst="rect">
            <a:avLst/>
          </a:prstGeom>
        </p:spPr>
      </p:pic>
    </p:spTree>
    <p:extLst>
      <p:ext uri="{BB962C8B-B14F-4D97-AF65-F5344CB8AC3E}">
        <p14:creationId xmlns:p14="http://schemas.microsoft.com/office/powerpoint/2010/main" val="137790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2651BD8-C04F-94D5-91EE-A921597BF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75" y="1895475"/>
            <a:ext cx="4695825" cy="496252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446EF8F-BDBA-CA56-CA32-0895009D716E}"/>
              </a:ext>
            </a:extLst>
          </p:cNvPr>
          <p:cNvSpPr txBox="1"/>
          <p:nvPr/>
        </p:nvSpPr>
        <p:spPr>
          <a:xfrm>
            <a:off x="304800" y="1057350"/>
            <a:ext cx="6651437" cy="54014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I believe that viewing nature and water as outside the human condition results in a devaluing of water. Water has social and spiritual dimensions that are mostly ignored.</a:t>
            </a: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I can’t accept that a large part of humanity doesn’t have access to safe drinking water due to scarcity or poor quality. This is a human right that we no longer can ignore. I believe in a bias for action, not accepting business as usual, and the power of unreasonable people.</a:t>
            </a: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Wicked water problems can be solved through innovation in: partnerships, funding and financing, business models, technology, and public policy. Our runway to address these issues is short and the time is now to move beyond outdated thinking and frameworks to address these issues.</a:t>
            </a: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endPar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rPr>
              <a:t>“Unreasonable people” will be the ones that solve, or tame, wicked problems such as water, climate, ecosystem decline, and other environmental and social problems.</a:t>
            </a:r>
            <a:endParaRPr kumimoji="0" lang="es-ES" sz="1500" b="1" i="0" u="none" strike="noStrike" kern="1200" cap="none" spc="0" normalizeH="0" baseline="0" noProof="0" dirty="0">
              <a:ln>
                <a:noFill/>
              </a:ln>
              <a:solidFill>
                <a:srgbClr val="FFFFFF"/>
              </a:solidFill>
              <a:effectLst/>
              <a:uLnTx/>
              <a:uFillTx/>
              <a:latin typeface="Montserrat" panose="00000500000000000000" pitchFamily="2" charset="0"/>
              <a:ea typeface="+mn-ea"/>
              <a:cs typeface="+mn-cs"/>
            </a:endParaRPr>
          </a:p>
        </p:txBody>
      </p:sp>
      <p:sp>
        <p:nvSpPr>
          <p:cNvPr id="9" name="CuadroTexto 8">
            <a:extLst>
              <a:ext uri="{FF2B5EF4-FFF2-40B4-BE49-F238E27FC236}">
                <a16:creationId xmlns:a16="http://schemas.microsoft.com/office/drawing/2014/main" id="{CA98E9ED-46F3-99BE-62B1-6DDC53DCBBB7}"/>
              </a:ext>
            </a:extLst>
          </p:cNvPr>
          <p:cNvSpPr txBox="1"/>
          <p:nvPr/>
        </p:nvSpPr>
        <p:spPr>
          <a:xfrm>
            <a:off x="7700482" y="782665"/>
            <a:ext cx="367761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dirty="0">
                <a:ln>
                  <a:noFill/>
                </a:ln>
                <a:solidFill>
                  <a:srgbClr val="FFFFFF"/>
                </a:solidFill>
                <a:effectLst/>
                <a:uLnTx/>
                <a:uFillTx/>
                <a:latin typeface="Castellar" panose="020A0402060406010301" pitchFamily="18" charset="0"/>
                <a:ea typeface="+mn-ea"/>
                <a:cs typeface="Browallia New" panose="020B0502040204020203" pitchFamily="34" charset="-34"/>
              </a:rPr>
              <a:t>WILL SARNI </a:t>
            </a:r>
          </a:p>
        </p:txBody>
      </p:sp>
      <p:sp>
        <p:nvSpPr>
          <p:cNvPr id="10" name="Google Shape;116;p4">
            <a:extLst>
              <a:ext uri="{FF2B5EF4-FFF2-40B4-BE49-F238E27FC236}">
                <a16:creationId xmlns:a16="http://schemas.microsoft.com/office/drawing/2014/main" id="{4505D91A-F88D-9CCA-A5D4-FF900FED8D1F}"/>
              </a:ext>
            </a:extLst>
          </p:cNvPr>
          <p:cNvSpPr txBox="1"/>
          <p:nvPr/>
        </p:nvSpPr>
        <p:spPr>
          <a:xfrm>
            <a:off x="482809" y="343743"/>
            <a:ext cx="50886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ontserrat Light"/>
                <a:sym typeface="Montserrat Light"/>
              </a:rPr>
              <a:t>Our Compass</a:t>
            </a:r>
            <a:endParaRPr kumimoji="0" sz="40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ontserrat Light"/>
              <a:sym typeface="Montserrat Light"/>
            </a:endParaRPr>
          </a:p>
        </p:txBody>
      </p:sp>
    </p:spTree>
    <p:extLst>
      <p:ext uri="{BB962C8B-B14F-4D97-AF65-F5344CB8AC3E}">
        <p14:creationId xmlns:p14="http://schemas.microsoft.com/office/powerpoint/2010/main" val="2756721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8BC91873-7D42-2698-DFDA-59237A44AC43}"/>
              </a:ext>
            </a:extLst>
          </p:cNvPr>
          <p:cNvSpPr>
            <a:spLocks noGrp="1"/>
          </p:cNvSpPr>
          <p:nvPr>
            <p:ph type="title"/>
          </p:nvPr>
        </p:nvSpPr>
        <p:spPr>
          <a:xfrm>
            <a:off x="1867713" y="27736"/>
            <a:ext cx="8436980" cy="1325563"/>
          </a:xfrm>
        </p:spPr>
        <p:txBody>
          <a:bodyPr>
            <a:normAutofit/>
          </a:bodyPr>
          <a:lstStyle/>
          <a:p>
            <a:r>
              <a:rPr lang="es-CL" sz="3600" dirty="0">
                <a:solidFill>
                  <a:srgbClr val="0A0A0A"/>
                </a:solidFill>
                <a:latin typeface="Montserrat" panose="00000500000000000000" pitchFamily="2" charset="0"/>
              </a:rPr>
              <a:t>How to become Water Positive?</a:t>
            </a:r>
          </a:p>
        </p:txBody>
      </p:sp>
      <p:pic>
        <p:nvPicPr>
          <p:cNvPr id="4" name="Imagen 3">
            <a:extLst>
              <a:ext uri="{FF2B5EF4-FFF2-40B4-BE49-F238E27FC236}">
                <a16:creationId xmlns:a16="http://schemas.microsoft.com/office/drawing/2014/main" id="{4BE9AB16-2B24-62FC-A2B4-C7F1F346BF52}"/>
              </a:ext>
            </a:extLst>
          </p:cNvPr>
          <p:cNvPicPr>
            <a:picLocks noChangeAspect="1"/>
          </p:cNvPicPr>
          <p:nvPr/>
        </p:nvPicPr>
        <p:blipFill>
          <a:blip r:embed="rId2"/>
          <a:stretch>
            <a:fillRect/>
          </a:stretch>
        </p:blipFill>
        <p:spPr>
          <a:xfrm>
            <a:off x="728421" y="1096876"/>
            <a:ext cx="10950170" cy="4664247"/>
          </a:xfrm>
          <a:prstGeom prst="rect">
            <a:avLst/>
          </a:prstGeom>
        </p:spPr>
      </p:pic>
      <p:pic>
        <p:nvPicPr>
          <p:cNvPr id="2" name="Imagen 1">
            <a:extLst>
              <a:ext uri="{FF2B5EF4-FFF2-40B4-BE49-F238E27FC236}">
                <a16:creationId xmlns:a16="http://schemas.microsoft.com/office/drawing/2014/main" id="{C649555F-3277-12C9-9FB4-6C480C5819CB}"/>
              </a:ext>
            </a:extLst>
          </p:cNvPr>
          <p:cNvPicPr>
            <a:picLocks noChangeAspect="1"/>
          </p:cNvPicPr>
          <p:nvPr/>
        </p:nvPicPr>
        <p:blipFill>
          <a:blip r:embed="rId3"/>
          <a:stretch>
            <a:fillRect/>
          </a:stretch>
        </p:blipFill>
        <p:spPr>
          <a:xfrm>
            <a:off x="8741166" y="5318323"/>
            <a:ext cx="3285336" cy="1371175"/>
          </a:xfrm>
          <a:prstGeom prst="rect">
            <a:avLst/>
          </a:prstGeom>
        </p:spPr>
      </p:pic>
      <p:pic>
        <p:nvPicPr>
          <p:cNvPr id="8" name="Imagen 7">
            <a:extLst>
              <a:ext uri="{FF2B5EF4-FFF2-40B4-BE49-F238E27FC236}">
                <a16:creationId xmlns:a16="http://schemas.microsoft.com/office/drawing/2014/main" id="{822CC26A-547A-7067-2CEE-B6D039DDEDE4}"/>
              </a:ext>
            </a:extLst>
          </p:cNvPr>
          <p:cNvPicPr>
            <a:picLocks noChangeAspect="1"/>
          </p:cNvPicPr>
          <p:nvPr/>
        </p:nvPicPr>
        <p:blipFill>
          <a:blip r:embed="rId4"/>
          <a:stretch>
            <a:fillRect/>
          </a:stretch>
        </p:blipFill>
        <p:spPr>
          <a:xfrm>
            <a:off x="941362" y="5251026"/>
            <a:ext cx="1455648" cy="1266413"/>
          </a:xfrm>
          <a:prstGeom prst="rect">
            <a:avLst/>
          </a:prstGeom>
        </p:spPr>
      </p:pic>
      <p:sp>
        <p:nvSpPr>
          <p:cNvPr id="3" name="Rectangle 1">
            <a:extLst>
              <a:ext uri="{FF2B5EF4-FFF2-40B4-BE49-F238E27FC236}">
                <a16:creationId xmlns:a16="http://schemas.microsoft.com/office/drawing/2014/main" id="{912E5270-4268-DF45-6486-C89DEE9A659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5" name="CuadroTexto 4">
            <a:extLst>
              <a:ext uri="{FF2B5EF4-FFF2-40B4-BE49-F238E27FC236}">
                <a16:creationId xmlns:a16="http://schemas.microsoft.com/office/drawing/2014/main" id="{D9E32D97-C6A2-2CE2-0CAA-04BAA6BF28E1}"/>
              </a:ext>
            </a:extLst>
          </p:cNvPr>
          <p:cNvSpPr txBox="1"/>
          <p:nvPr/>
        </p:nvSpPr>
        <p:spPr>
          <a:xfrm>
            <a:off x="2270502" y="5757689"/>
            <a:ext cx="1531176" cy="246221"/>
          </a:xfrm>
          <a:prstGeom prst="rect">
            <a:avLst/>
          </a:prstGeom>
          <a:noFill/>
        </p:spPr>
        <p:txBody>
          <a:bodyPr wrap="square">
            <a:spAutoFit/>
          </a:bodyPr>
          <a:lstStyle/>
          <a:p>
            <a:pPr algn="ctr"/>
            <a:r>
              <a:rPr lang="es-ES" sz="1000" b="1" dirty="0">
                <a:solidFill>
                  <a:srgbClr val="000000"/>
                </a:solidFill>
                <a:latin typeface="Montserrat" panose="00000500000000000000" pitchFamily="2" charset="0"/>
              </a:rPr>
              <a:t>Gabriel </a:t>
            </a:r>
            <a:r>
              <a:rPr lang="es-ES" sz="1000" b="1" dirty="0" err="1">
                <a:solidFill>
                  <a:srgbClr val="000000"/>
                </a:solidFill>
                <a:latin typeface="Montserrat" panose="00000500000000000000" pitchFamily="2" charset="0"/>
              </a:rPr>
              <a:t>Blejman</a:t>
            </a:r>
            <a:endParaRPr lang="es-ES" sz="1000" b="1" dirty="0">
              <a:solidFill>
                <a:srgbClr val="000000"/>
              </a:solidFill>
              <a:latin typeface="Montserrat" panose="00000500000000000000" pitchFamily="2" charset="0"/>
            </a:endParaRPr>
          </a:p>
        </p:txBody>
      </p:sp>
    </p:spTree>
    <p:extLst>
      <p:ext uri="{BB962C8B-B14F-4D97-AF65-F5344CB8AC3E}">
        <p14:creationId xmlns:p14="http://schemas.microsoft.com/office/powerpoint/2010/main" val="7307218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66073" y="4982307"/>
            <a:ext cx="2659854" cy="1499365"/>
            <a:chOff x="0" y="0"/>
            <a:chExt cx="1962975" cy="1106533"/>
          </a:xfrm>
        </p:grpSpPr>
        <p:sp>
          <p:nvSpPr>
            <p:cNvPr id="3" name="Freeform 3"/>
            <p:cNvSpPr/>
            <p:nvPr/>
          </p:nvSpPr>
          <p:spPr>
            <a:xfrm>
              <a:off x="0" y="0"/>
              <a:ext cx="1962975" cy="1106533"/>
            </a:xfrm>
            <a:custGeom>
              <a:avLst/>
              <a:gdLst/>
              <a:ahLst/>
              <a:cxnLst/>
              <a:rect l="l" t="t" r="r" b="b"/>
              <a:pathLst>
                <a:path w="1962975" h="1106533">
                  <a:moveTo>
                    <a:pt x="0" y="0"/>
                  </a:moveTo>
                  <a:lnTo>
                    <a:pt x="1962975" y="0"/>
                  </a:lnTo>
                  <a:lnTo>
                    <a:pt x="1962975" y="1106533"/>
                  </a:lnTo>
                  <a:lnTo>
                    <a:pt x="0" y="1106533"/>
                  </a:lnTo>
                  <a:close/>
                </a:path>
              </a:pathLst>
            </a:custGeom>
            <a:solidFill>
              <a:srgbClr val="4092A9"/>
            </a:solidFill>
          </p:spPr>
          <p:txBody>
            <a:bodyPr/>
            <a:lstStyle/>
            <a:p>
              <a:endParaRPr lang="es-ES" sz="1200"/>
            </a:p>
          </p:txBody>
        </p:sp>
      </p:grpSp>
      <p:sp>
        <p:nvSpPr>
          <p:cNvPr id="4" name="Freeform 4"/>
          <p:cNvSpPr/>
          <p:nvPr/>
        </p:nvSpPr>
        <p:spPr>
          <a:xfrm>
            <a:off x="0" y="0"/>
            <a:ext cx="12192000" cy="8130540"/>
          </a:xfrm>
          <a:custGeom>
            <a:avLst/>
            <a:gdLst/>
            <a:ahLst/>
            <a:cxnLst/>
            <a:rect l="l" t="t" r="r" b="b"/>
            <a:pathLst>
              <a:path w="18288000" h="12195810">
                <a:moveTo>
                  <a:pt x="0" y="0"/>
                </a:moveTo>
                <a:lnTo>
                  <a:pt x="18288000" y="0"/>
                </a:lnTo>
                <a:lnTo>
                  <a:pt x="18288000" y="12195810"/>
                </a:lnTo>
                <a:lnTo>
                  <a:pt x="0" y="12195810"/>
                </a:lnTo>
                <a:lnTo>
                  <a:pt x="0" y="0"/>
                </a:lnTo>
                <a:close/>
              </a:path>
            </a:pathLst>
          </a:custGeom>
          <a:blipFill>
            <a:blip r:embed="rId2"/>
            <a:stretch>
              <a:fillRect/>
            </a:stretch>
          </a:blipFill>
          <a:ln cap="sq">
            <a:noFill/>
            <a:prstDash val="solid"/>
            <a:miter/>
          </a:ln>
        </p:spPr>
        <p:txBody>
          <a:bodyPr/>
          <a:lstStyle/>
          <a:p>
            <a:endParaRPr lang="es-ES" sz="1200"/>
          </a:p>
        </p:txBody>
      </p:sp>
      <p:sp>
        <p:nvSpPr>
          <p:cNvPr id="5" name="TextBox 5"/>
          <p:cNvSpPr txBox="1"/>
          <p:nvPr/>
        </p:nvSpPr>
        <p:spPr>
          <a:xfrm>
            <a:off x="851370" y="1368161"/>
            <a:ext cx="10489259" cy="1179810"/>
          </a:xfrm>
          <a:prstGeom prst="rect">
            <a:avLst/>
          </a:prstGeom>
        </p:spPr>
        <p:txBody>
          <a:bodyPr lIns="0" tIns="0" rIns="0" bIns="0" rtlCol="0" anchor="t">
            <a:spAutoFit/>
          </a:bodyPr>
          <a:lstStyle/>
          <a:p>
            <a:pPr algn="ctr">
              <a:lnSpc>
                <a:spcPts val="3305"/>
              </a:lnSpc>
            </a:pPr>
            <a:r>
              <a:rPr lang="en-US" sz="2400" b="1" i="1" dirty="0">
                <a:solidFill>
                  <a:srgbClr val="FFFFFF"/>
                </a:solidFill>
                <a:latin typeface="Montserrat" panose="00000500000000000000" pitchFamily="2" charset="0"/>
                <a:ea typeface="Glacial Indifference Bold Italics"/>
                <a:cs typeface="Glacial Indifference Bold Italics"/>
                <a:sym typeface="Glacial Indifference Bold Italics"/>
              </a:rPr>
              <a:t>“The best time to become Water Positive was 20 years ago; the second-best time is now."</a:t>
            </a:r>
          </a:p>
          <a:p>
            <a:pPr algn="ctr">
              <a:lnSpc>
                <a:spcPts val="2558"/>
              </a:lnSpc>
            </a:pPr>
            <a:endParaRPr lang="en-US" sz="2361" b="1" i="1" dirty="0">
              <a:solidFill>
                <a:srgbClr val="FFFFFF"/>
              </a:solidFill>
              <a:latin typeface="Glacial Indifference Bold Italics"/>
              <a:ea typeface="Glacial Indifference Bold Italics"/>
              <a:cs typeface="Glacial Indifference Bold Italics"/>
              <a:sym typeface="Glacial Indifference Bold Italics"/>
            </a:endParaRPr>
          </a:p>
        </p:txBody>
      </p:sp>
      <p:sp>
        <p:nvSpPr>
          <p:cNvPr id="6" name="TextBox 6"/>
          <p:cNvSpPr txBox="1"/>
          <p:nvPr/>
        </p:nvSpPr>
        <p:spPr>
          <a:xfrm>
            <a:off x="7737572" y="6048483"/>
            <a:ext cx="4280272" cy="1326261"/>
          </a:xfrm>
          <a:prstGeom prst="rect">
            <a:avLst/>
          </a:prstGeom>
        </p:spPr>
        <p:txBody>
          <a:bodyPr lIns="0" tIns="0" rIns="0" bIns="0" rtlCol="0" anchor="t">
            <a:spAutoFit/>
          </a:bodyPr>
          <a:lstStyle/>
          <a:p>
            <a:pPr algn="ctr">
              <a:lnSpc>
                <a:spcPts val="3305"/>
              </a:lnSpc>
            </a:pPr>
            <a:r>
              <a:rPr lang="en-US" sz="2400" b="1" i="1" dirty="0">
                <a:solidFill>
                  <a:srgbClr val="FFFFFF"/>
                </a:solidFill>
                <a:latin typeface="Glacial Indifference Bold Italics"/>
                <a:ea typeface="Glacial Indifference Bold Italics"/>
                <a:cs typeface="Glacial Indifference Bold Italics"/>
                <a:sym typeface="Glacial Indifference Bold Italics"/>
              </a:rPr>
              <a:t>The Water Positive Think Tank</a:t>
            </a:r>
          </a:p>
          <a:p>
            <a:pPr algn="ctr">
              <a:lnSpc>
                <a:spcPts val="3305"/>
              </a:lnSpc>
            </a:pPr>
            <a:endParaRPr lang="en-US" sz="2400" b="1" i="1" dirty="0">
              <a:solidFill>
                <a:srgbClr val="FFFFFF"/>
              </a:solidFill>
              <a:latin typeface="Glacial Indifference Bold Italics"/>
              <a:ea typeface="Glacial Indifference Bold Italics"/>
              <a:cs typeface="Glacial Indifference Bold Italics"/>
              <a:sym typeface="Glacial Indifference Bold Italics"/>
            </a:endParaRPr>
          </a:p>
          <a:p>
            <a:pPr algn="ctr">
              <a:lnSpc>
                <a:spcPts val="3305"/>
              </a:lnSpc>
            </a:pPr>
            <a:r>
              <a:rPr lang="en-US" sz="4800" b="1" i="1" dirty="0">
                <a:solidFill>
                  <a:srgbClr val="FFFFFF"/>
                </a:solidFill>
                <a:latin typeface="Glacial Indifference Bold Italics"/>
                <a:ea typeface="Glacial Indifference Bold Italics"/>
                <a:cs typeface="Glacial Indifference Bold Italics"/>
                <a:sym typeface="Glacial Indifference Bold Italics"/>
              </a:rPr>
              <a:t>Thank you!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5"/>
        <p:cNvGrpSpPr/>
        <p:nvPr/>
      </p:nvGrpSpPr>
      <p:grpSpPr>
        <a:xfrm>
          <a:off x="0" y="0"/>
          <a:ext cx="0" cy="0"/>
          <a:chOff x="0" y="0"/>
          <a:chExt cx="0" cy="0"/>
        </a:xfrm>
      </p:grpSpPr>
      <p:sp>
        <p:nvSpPr>
          <p:cNvPr id="46" name="Google Shape;46;p3"/>
          <p:cNvSpPr/>
          <p:nvPr/>
        </p:nvSpPr>
        <p:spPr>
          <a:xfrm>
            <a:off x="428" y="241"/>
            <a:ext cx="12191144" cy="6857519"/>
          </a:xfrm>
          <a:prstGeom prst="rect">
            <a:avLst/>
          </a:prstGeom>
          <a:solidFill>
            <a:schemeClr val="dk1"/>
          </a:solidFill>
          <a:ln>
            <a:noFill/>
          </a:ln>
        </p:spPr>
        <p:txBody>
          <a:bodyPr spcFirstLastPara="1" wrap="square" lIns="95494" tIns="47730" rIns="95494" bIns="4773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600"/>
              <a:buFont typeface="Arial"/>
              <a:buNone/>
              <a:tabLst/>
              <a:defRPr/>
            </a:pPr>
            <a:endParaRPr kumimoji="0" sz="1866"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Google Shape;47;p3"/>
          <p:cNvPicPr preferRelativeResize="0"/>
          <p:nvPr/>
        </p:nvPicPr>
        <p:blipFill rotWithShape="1">
          <a:blip r:embed="rId3">
            <a:alphaModFix/>
          </a:blip>
          <a:srcRect l="642" t="1153" r="5642" b="2"/>
          <a:stretch/>
        </p:blipFill>
        <p:spPr>
          <a:xfrm>
            <a:off x="2944707" y="249"/>
            <a:ext cx="9246865" cy="6857519"/>
          </a:xfrm>
          <a:prstGeom prst="rect">
            <a:avLst/>
          </a:prstGeom>
          <a:noFill/>
          <a:ln>
            <a:noFill/>
          </a:ln>
        </p:spPr>
      </p:pic>
      <p:sp>
        <p:nvSpPr>
          <p:cNvPr id="48" name="Google Shape;48;p3"/>
          <p:cNvSpPr/>
          <p:nvPr/>
        </p:nvSpPr>
        <p:spPr>
          <a:xfrm>
            <a:off x="430" y="241"/>
            <a:ext cx="9755915" cy="6857519"/>
          </a:xfrm>
          <a:prstGeom prst="rect">
            <a:avLst/>
          </a:prstGeom>
          <a:gradFill>
            <a:gsLst>
              <a:gs pos="0">
                <a:srgbClr val="000000">
                  <a:alpha val="0"/>
                </a:srgbClr>
              </a:gs>
              <a:gs pos="19000">
                <a:srgbClr val="000000">
                  <a:alpha val="36470"/>
                </a:srgbClr>
              </a:gs>
              <a:gs pos="35000">
                <a:srgbClr val="000000">
                  <a:alpha val="76470"/>
                </a:srgbClr>
              </a:gs>
              <a:gs pos="58000">
                <a:schemeClr val="dk1"/>
              </a:gs>
              <a:gs pos="100000">
                <a:schemeClr val="dk1"/>
              </a:gs>
            </a:gsLst>
            <a:lin ang="10800000" scaled="0"/>
          </a:gradFill>
          <a:ln>
            <a:noFill/>
          </a:ln>
        </p:spPr>
        <p:txBody>
          <a:bodyPr spcFirstLastPara="1" wrap="square" lIns="95494" tIns="47730" rIns="95494" bIns="4773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600"/>
              <a:buFont typeface="Arial"/>
              <a:buNone/>
              <a:tabLst/>
              <a:defRPr/>
            </a:pPr>
            <a:endParaRPr kumimoji="0" sz="186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Google Shape;49;p3"/>
          <p:cNvSpPr txBox="1"/>
          <p:nvPr/>
        </p:nvSpPr>
        <p:spPr>
          <a:xfrm>
            <a:off x="345706" y="1638400"/>
            <a:ext cx="4916255" cy="669753"/>
          </a:xfrm>
          <a:prstGeom prst="rect">
            <a:avLst/>
          </a:prstGeom>
          <a:noFill/>
          <a:ln>
            <a:noFill/>
          </a:ln>
        </p:spPr>
        <p:txBody>
          <a:bodyPr spcFirstLastPara="1" wrap="square" lIns="95494" tIns="47730" rIns="95494" bIns="47730" anchor="b" anchorCtr="0">
            <a:normAutofit/>
          </a:bodyPr>
          <a:lstStyle/>
          <a:p>
            <a:pPr marL="0" marR="0" lvl="0" indent="0" algn="l" defTabSz="914400" rtl="0" eaLnBrk="1" fontAlgn="auto" latinLnBrk="0" hangingPunct="1">
              <a:lnSpc>
                <a:spcPct val="90000"/>
              </a:lnSpc>
              <a:spcBef>
                <a:spcPts val="0"/>
              </a:spcBef>
              <a:spcAft>
                <a:spcPts val="0"/>
              </a:spcAft>
              <a:buClr>
                <a:srgbClr val="000000"/>
              </a:buClr>
              <a:buSzPts val="12500"/>
              <a:buFont typeface="Arial"/>
              <a:buNone/>
              <a:tabLst/>
              <a:defRPr/>
            </a:pPr>
            <a:r>
              <a:rPr kumimoji="0" lang="en-US" sz="4167" b="1" i="0" u="none" strike="noStrike" kern="0" cap="none" spc="0" normalizeH="0" baseline="0" noProof="0" dirty="0">
                <a:ln>
                  <a:noFill/>
                </a:ln>
                <a:solidFill>
                  <a:srgbClr val="FFFFFF"/>
                </a:solidFill>
                <a:effectLst/>
                <a:uLnTx/>
                <a:uFillTx/>
                <a:latin typeface="Calibri"/>
                <a:ea typeface="Microsoft JhengHei" panose="020B0604030504040204" pitchFamily="34" charset="-120"/>
                <a:cs typeface="Calibri"/>
                <a:sym typeface="Calibri"/>
              </a:rPr>
              <a:t>Net-Zero Carbon</a:t>
            </a:r>
            <a:endParaRPr kumimoji="0" sz="1467" b="0" i="0" u="none" strike="noStrike" kern="0" cap="none" spc="0" normalizeH="0" baseline="0" noProof="0" dirty="0">
              <a:ln>
                <a:noFill/>
              </a:ln>
              <a:solidFill>
                <a:srgbClr val="000000"/>
              </a:solidFill>
              <a:effectLst/>
              <a:uLnTx/>
              <a:uFillTx/>
              <a:latin typeface="Arial"/>
              <a:cs typeface="Arial"/>
              <a:sym typeface="Arial"/>
            </a:endParaRPr>
          </a:p>
        </p:txBody>
      </p:sp>
      <p:sp>
        <p:nvSpPr>
          <p:cNvPr id="50" name="Google Shape;50;p3"/>
          <p:cNvSpPr/>
          <p:nvPr/>
        </p:nvSpPr>
        <p:spPr>
          <a:xfrm>
            <a:off x="428642" y="2443550"/>
            <a:ext cx="3300768" cy="18199"/>
          </a:xfrm>
          <a:prstGeom prst="rect">
            <a:avLst/>
          </a:prstGeom>
          <a:solidFill>
            <a:schemeClr val="lt1"/>
          </a:solidFill>
          <a:ln>
            <a:noFill/>
          </a:ln>
        </p:spPr>
        <p:txBody>
          <a:bodyPr spcFirstLastPara="1" wrap="square" lIns="95494" tIns="47730" rIns="95494" bIns="4773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600"/>
              <a:buFont typeface="Arial"/>
              <a:buNone/>
              <a:tabLst/>
              <a:defRPr/>
            </a:pPr>
            <a:endParaRPr kumimoji="0" sz="1866"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52" name="Google Shape;52;p3"/>
          <p:cNvCxnSpPr/>
          <p:nvPr/>
        </p:nvCxnSpPr>
        <p:spPr>
          <a:xfrm>
            <a:off x="428636" y="892013"/>
            <a:ext cx="739948" cy="0"/>
          </a:xfrm>
          <a:prstGeom prst="straightConnector1">
            <a:avLst/>
          </a:prstGeom>
          <a:noFill/>
          <a:ln w="228600" cap="flat" cmpd="sng">
            <a:solidFill>
              <a:srgbClr val="8DA9DB"/>
            </a:solidFill>
            <a:prstDash val="solid"/>
            <a:miter lim="800000"/>
            <a:headEnd type="none" w="sm" len="sm"/>
            <a:tailEnd type="none" w="sm" len="sm"/>
          </a:ln>
        </p:spPr>
      </p:cxnSp>
      <p:cxnSp>
        <p:nvCxnSpPr>
          <p:cNvPr id="53" name="Google Shape;53;p3"/>
          <p:cNvCxnSpPr>
            <a:cxnSpLocks/>
            <a:stCxn id="50" idx="1"/>
            <a:endCxn id="50" idx="3"/>
          </p:cNvCxnSpPr>
          <p:nvPr/>
        </p:nvCxnSpPr>
        <p:spPr>
          <a:xfrm>
            <a:off x="428642" y="2452648"/>
            <a:ext cx="3300768" cy="0"/>
          </a:xfrm>
          <a:prstGeom prst="straightConnector1">
            <a:avLst/>
          </a:prstGeom>
          <a:noFill/>
          <a:ln w="92075" cap="flat" cmpd="sng">
            <a:solidFill>
              <a:srgbClr val="8DA9DB"/>
            </a:solidFill>
            <a:prstDash val="solid"/>
            <a:miter lim="800000"/>
            <a:headEnd type="none" w="sm" len="sm"/>
            <a:tailEnd type="none" w="sm" len="sm"/>
          </a:ln>
        </p:spPr>
      </p:cxnSp>
      <p:sp>
        <p:nvSpPr>
          <p:cNvPr id="2" name="Google Shape;51;p3">
            <a:extLst>
              <a:ext uri="{FF2B5EF4-FFF2-40B4-BE49-F238E27FC236}">
                <a16:creationId xmlns:a16="http://schemas.microsoft.com/office/drawing/2014/main" id="{8547E979-DE2B-2937-885A-89B222642A8C}"/>
              </a:ext>
            </a:extLst>
          </p:cNvPr>
          <p:cNvSpPr txBox="1"/>
          <p:nvPr/>
        </p:nvSpPr>
        <p:spPr>
          <a:xfrm>
            <a:off x="345706" y="5304660"/>
            <a:ext cx="6879265" cy="1171318"/>
          </a:xfrm>
          <a:prstGeom prst="rect">
            <a:avLst/>
          </a:prstGeom>
          <a:noFill/>
          <a:ln>
            <a:noFill/>
          </a:ln>
        </p:spPr>
        <p:txBody>
          <a:bodyPr spcFirstLastPara="1" wrap="square" lIns="95494" tIns="47730" rIns="95494" bIns="47730" anchor="t" anchorCtr="0">
            <a:normAutofit fontScale="92500"/>
          </a:bodyPr>
          <a:lstStyle/>
          <a:p>
            <a:pPr algn="just" rtl="0">
              <a:lnSpc>
                <a:spcPct val="90000"/>
              </a:lnSpc>
              <a:buClr>
                <a:srgbClr val="000000"/>
              </a:buClr>
              <a:buSzPts val="6300"/>
            </a:pPr>
            <a:r>
              <a:rPr lang="en-US" sz="1800" dirty="0">
                <a:solidFill>
                  <a:schemeClr val="lt1"/>
                </a:solidFill>
                <a:latin typeface="Montserrat" panose="00000500000000000000" pitchFamily="2" charset="0"/>
                <a:ea typeface="Microsoft JhengHei" panose="020B0604030504040204" pitchFamily="34" charset="-120"/>
                <a:cs typeface="Calibri"/>
                <a:sym typeface="Calibri"/>
              </a:rPr>
              <a:t>Net Zero Carbon refers to the balance between the amount of greenhouse gas produced and the amount removed from the atmosphere. We reach net zero when the amount we add is no more than the amount taken away</a:t>
            </a:r>
            <a:endParaRPr sz="1800" dirty="0">
              <a:solidFill>
                <a:schemeClr val="lt1"/>
              </a:solidFill>
              <a:latin typeface="Montserrat" panose="00000500000000000000" pitchFamily="2" charset="0"/>
              <a:ea typeface="Microsoft JhengHei" panose="020B0604030504040204" pitchFamily="34" charset="-120"/>
              <a:cs typeface="Calibri"/>
              <a:sym typeface="Calibri"/>
            </a:endParaRPr>
          </a:p>
        </p:txBody>
      </p:sp>
    </p:spTree>
    <p:extLst>
      <p:ext uri="{BB962C8B-B14F-4D97-AF65-F5344CB8AC3E}">
        <p14:creationId xmlns:p14="http://schemas.microsoft.com/office/powerpoint/2010/main" val="2439119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EDDF829-4BFA-3662-B89C-843EB535D860}"/>
              </a:ext>
            </a:extLst>
          </p:cNvPr>
          <p:cNvPicPr>
            <a:picLocks noChangeAspect="1"/>
          </p:cNvPicPr>
          <p:nvPr/>
        </p:nvPicPr>
        <p:blipFill>
          <a:blip r:embed="rId2"/>
          <a:stretch>
            <a:fillRect/>
          </a:stretch>
        </p:blipFill>
        <p:spPr>
          <a:xfrm>
            <a:off x="5733663" y="1303533"/>
            <a:ext cx="5920244" cy="2660586"/>
          </a:xfrm>
          <a:prstGeom prst="rect">
            <a:avLst/>
          </a:prstGeom>
        </p:spPr>
      </p:pic>
      <p:pic>
        <p:nvPicPr>
          <p:cNvPr id="13" name="Imagen 12">
            <a:extLst>
              <a:ext uri="{FF2B5EF4-FFF2-40B4-BE49-F238E27FC236}">
                <a16:creationId xmlns:a16="http://schemas.microsoft.com/office/drawing/2014/main" id="{08B87B32-AF08-AC1F-4FCD-4EB23629BE91}"/>
              </a:ext>
            </a:extLst>
          </p:cNvPr>
          <p:cNvPicPr>
            <a:picLocks noChangeAspect="1"/>
          </p:cNvPicPr>
          <p:nvPr/>
        </p:nvPicPr>
        <p:blipFill>
          <a:blip r:embed="rId3"/>
          <a:stretch>
            <a:fillRect/>
          </a:stretch>
        </p:blipFill>
        <p:spPr>
          <a:xfrm>
            <a:off x="5450616" y="1303533"/>
            <a:ext cx="6664380" cy="2660586"/>
          </a:xfrm>
          <a:prstGeom prst="rect">
            <a:avLst/>
          </a:prstGeom>
        </p:spPr>
      </p:pic>
      <p:sp>
        <p:nvSpPr>
          <p:cNvPr id="3" name="CuadroTexto 9">
            <a:extLst>
              <a:ext uri="{FF2B5EF4-FFF2-40B4-BE49-F238E27FC236}">
                <a16:creationId xmlns:a16="http://schemas.microsoft.com/office/drawing/2014/main" id="{B0C50179-BDC2-7E5E-C1C2-7FE7DEFDF42A}"/>
              </a:ext>
            </a:extLst>
          </p:cNvPr>
          <p:cNvSpPr txBox="1"/>
          <p:nvPr/>
        </p:nvSpPr>
        <p:spPr>
          <a:xfrm>
            <a:off x="242668" y="1303533"/>
            <a:ext cx="5029906" cy="4185761"/>
          </a:xfrm>
          <a:prstGeom prst="rect">
            <a:avLst/>
          </a:prstGeom>
          <a:noFill/>
        </p:spPr>
        <p:txBody>
          <a:bodyPr wrap="square">
            <a:spAutoFit/>
          </a:bodyPr>
          <a:lstStyle/>
          <a:p>
            <a:pPr marL="285750" indent="-285750" algn="just">
              <a:buClr>
                <a:srgbClr val="000000"/>
              </a:buClr>
              <a:buFont typeface="Arial" panose="020B0604020202020204" pitchFamily="34" charset="0"/>
              <a:buChar char="•"/>
              <a:defRPr/>
            </a:pPr>
            <a:r>
              <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rPr>
              <a:t>"Water Positive" concept originates in the construction industry in the early 2000s to reduce environmental impact.</a:t>
            </a:r>
          </a:p>
          <a:p>
            <a:pPr marL="285750" indent="-285750" algn="just">
              <a:buClr>
                <a:srgbClr val="000000"/>
              </a:buClr>
              <a:buFont typeface="Arial" panose="020B0604020202020204" pitchFamily="34" charset="0"/>
              <a:buChar char="•"/>
              <a:defRPr/>
            </a:pPr>
            <a:endPar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endParaRPr>
          </a:p>
          <a:p>
            <a:pPr marL="285750" indent="-285750" algn="just">
              <a:buClr>
                <a:srgbClr val="000000"/>
              </a:buClr>
              <a:buFont typeface="Arial" panose="020B0604020202020204" pitchFamily="34" charset="0"/>
              <a:buChar char="•"/>
              <a:defRPr/>
            </a:pPr>
            <a:r>
              <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rPr>
              <a:t>Global expansion driven by the UN Millennium Development Goals in the 2000s.</a:t>
            </a:r>
          </a:p>
          <a:p>
            <a:pPr marL="285750" indent="-285750" algn="just">
              <a:buClr>
                <a:srgbClr val="000000"/>
              </a:buClr>
              <a:buFont typeface="Arial" panose="020B0604020202020204" pitchFamily="34" charset="0"/>
              <a:buChar char="•"/>
              <a:defRPr/>
            </a:pPr>
            <a:endPar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endParaRPr>
          </a:p>
          <a:p>
            <a:pPr marL="285750" indent="-285750" algn="just">
              <a:buClr>
                <a:srgbClr val="000000"/>
              </a:buClr>
              <a:buFont typeface="Arial" panose="020B0604020202020204" pitchFamily="34" charset="0"/>
              <a:buChar char="•"/>
              <a:defRPr/>
            </a:pPr>
            <a:r>
              <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rPr>
              <a:t>Beverage companies like Coca-Cola and PepsiCo pioneer water positivity commitments.</a:t>
            </a:r>
          </a:p>
          <a:p>
            <a:pPr algn="just">
              <a:buClr>
                <a:srgbClr val="000000"/>
              </a:buClr>
              <a:defRPr/>
            </a:pPr>
            <a:endPar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endParaRPr>
          </a:p>
          <a:p>
            <a:pPr marL="285750" indent="-285750" algn="just">
              <a:buClr>
                <a:srgbClr val="000000"/>
              </a:buClr>
              <a:buFont typeface="Arial" panose="020B0604020202020204" pitchFamily="34" charset="0"/>
              <a:buChar char="•"/>
              <a:defRPr/>
            </a:pPr>
            <a:r>
              <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rPr>
              <a:t>By 2015, more companies commit to being "Water Positive" by 2030-2050.</a:t>
            </a:r>
          </a:p>
          <a:p>
            <a:pPr algn="just">
              <a:buClr>
                <a:srgbClr val="000000"/>
              </a:buClr>
              <a:defRPr/>
            </a:pPr>
            <a:endPar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endParaRPr>
          </a:p>
          <a:p>
            <a:pPr marL="285750" indent="-285750" algn="just">
              <a:buClr>
                <a:srgbClr val="000000"/>
              </a:buClr>
              <a:buFont typeface="Arial" panose="020B0604020202020204" pitchFamily="34" charset="0"/>
              <a:buChar char="•"/>
              <a:defRPr/>
            </a:pPr>
            <a:r>
              <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rPr>
              <a:t>In 2021, the inclusion of non-traditional water resources through desalination technologies is introduced.</a:t>
            </a:r>
          </a:p>
          <a:p>
            <a:pPr algn="just">
              <a:buClr>
                <a:srgbClr val="000000"/>
              </a:buClr>
              <a:defRPr/>
            </a:pPr>
            <a:endPar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endParaRPr>
          </a:p>
          <a:p>
            <a:pPr marL="285750" indent="-285750" algn="just">
              <a:buClr>
                <a:srgbClr val="000000"/>
              </a:buClr>
              <a:buFont typeface="Arial" panose="020B0604020202020204" pitchFamily="34" charset="0"/>
              <a:buChar char="•"/>
              <a:defRPr/>
            </a:pPr>
            <a:r>
              <a:rPr lang="en-US" sz="1400" kern="0" dirty="0">
                <a:solidFill>
                  <a:srgbClr val="000000"/>
                </a:solidFill>
                <a:latin typeface="Montserrat" panose="00000500000000000000" pitchFamily="2" charset="0"/>
                <a:ea typeface="Microsoft JhengHei" panose="020B0604030504040204" pitchFamily="34" charset="-120"/>
                <a:cs typeface="Aharoni" panose="02010803020104030203" pitchFamily="2" charset="-79"/>
                <a:sym typeface="Arial"/>
              </a:rPr>
              <a:t>In 2023 The Water Positive Think Tank is formed to support water sustainability in Industry</a:t>
            </a:r>
          </a:p>
        </p:txBody>
      </p:sp>
      <p:sp>
        <p:nvSpPr>
          <p:cNvPr id="14" name="Google Shape;116;p4">
            <a:extLst>
              <a:ext uri="{FF2B5EF4-FFF2-40B4-BE49-F238E27FC236}">
                <a16:creationId xmlns:a16="http://schemas.microsoft.com/office/drawing/2014/main" id="{EBB1D486-6CA3-63D0-6B8E-062C416BDC55}"/>
              </a:ext>
            </a:extLst>
          </p:cNvPr>
          <p:cNvSpPr txBox="1"/>
          <p:nvPr/>
        </p:nvSpPr>
        <p:spPr>
          <a:xfrm>
            <a:off x="401461" y="223171"/>
            <a:ext cx="11713535" cy="646290"/>
          </a:xfrm>
          <a:prstGeom prst="rect">
            <a:avLst/>
          </a:prstGeom>
          <a:noFill/>
          <a:ln>
            <a:noFill/>
          </a:ln>
        </p:spPr>
        <p:txBody>
          <a:bodyPr spcFirstLastPara="1" wrap="square" lIns="91425" tIns="45700" rIns="91425" bIns="45700" anchor="t" anchorCtr="0">
            <a:spAutoFit/>
          </a:bodyPr>
          <a:lstStyle/>
          <a:p>
            <a:pPr>
              <a:buClr>
                <a:srgbClr val="000000"/>
              </a:buClr>
              <a:buSzPts val="4000"/>
              <a:buFont typeface="Arial"/>
              <a:buNone/>
              <a:defRPr/>
            </a:pPr>
            <a:r>
              <a:rPr lang="en-US" sz="3600" b="1" kern="0" dirty="0">
                <a:solidFill>
                  <a:srgbClr val="000000"/>
                </a:solidFill>
                <a:latin typeface="Montserrat" panose="00000500000000000000" pitchFamily="2" charset="0"/>
                <a:ea typeface="Microsoft JhengHei" panose="020B0604030504040204" pitchFamily="34" charset="-120"/>
                <a:cs typeface="Biome" panose="020B0502040204020203" pitchFamily="34" charset="0"/>
                <a:sym typeface="Montserrat Light"/>
              </a:rPr>
              <a:t>Who Pioneered the 'Water Positive' Concept? </a:t>
            </a:r>
          </a:p>
        </p:txBody>
      </p:sp>
      <p:pic>
        <p:nvPicPr>
          <p:cNvPr id="18" name="Picture 17">
            <a:extLst>
              <a:ext uri="{FF2B5EF4-FFF2-40B4-BE49-F238E27FC236}">
                <a16:creationId xmlns:a16="http://schemas.microsoft.com/office/drawing/2014/main" id="{35DE376D-9F33-C715-11CD-DDFFD134EF8F}"/>
              </a:ext>
            </a:extLst>
          </p:cNvPr>
          <p:cNvPicPr>
            <a:picLocks noChangeAspect="1"/>
          </p:cNvPicPr>
          <p:nvPr/>
        </p:nvPicPr>
        <p:blipFill>
          <a:blip r:embed="rId4"/>
          <a:stretch>
            <a:fillRect/>
          </a:stretch>
        </p:blipFill>
        <p:spPr>
          <a:xfrm>
            <a:off x="401461" y="5639636"/>
            <a:ext cx="995193" cy="995193"/>
          </a:xfrm>
          <a:prstGeom prst="rect">
            <a:avLst/>
          </a:prstGeom>
        </p:spPr>
      </p:pic>
      <p:pic>
        <p:nvPicPr>
          <p:cNvPr id="21" name="Picture 20">
            <a:extLst>
              <a:ext uri="{FF2B5EF4-FFF2-40B4-BE49-F238E27FC236}">
                <a16:creationId xmlns:a16="http://schemas.microsoft.com/office/drawing/2014/main" id="{4FC29248-5633-9BB5-9CB5-4AB89AC42A81}"/>
              </a:ext>
            </a:extLst>
          </p:cNvPr>
          <p:cNvPicPr>
            <a:picLocks noChangeAspect="1"/>
          </p:cNvPicPr>
          <p:nvPr/>
        </p:nvPicPr>
        <p:blipFill>
          <a:blip r:embed="rId5"/>
          <a:stretch>
            <a:fillRect/>
          </a:stretch>
        </p:blipFill>
        <p:spPr>
          <a:xfrm>
            <a:off x="3450835" y="5723959"/>
            <a:ext cx="1821739" cy="910870"/>
          </a:xfrm>
          <a:prstGeom prst="rect">
            <a:avLst/>
          </a:prstGeom>
        </p:spPr>
      </p:pic>
      <p:pic>
        <p:nvPicPr>
          <p:cNvPr id="2" name="Imagen 1">
            <a:extLst>
              <a:ext uri="{FF2B5EF4-FFF2-40B4-BE49-F238E27FC236}">
                <a16:creationId xmlns:a16="http://schemas.microsoft.com/office/drawing/2014/main" id="{F1F045AA-B118-7894-7B2A-B1E167A779BB}"/>
              </a:ext>
            </a:extLst>
          </p:cNvPr>
          <p:cNvPicPr>
            <a:picLocks noChangeAspect="1"/>
          </p:cNvPicPr>
          <p:nvPr/>
        </p:nvPicPr>
        <p:blipFill>
          <a:blip r:embed="rId6"/>
          <a:stretch>
            <a:fillRect/>
          </a:stretch>
        </p:blipFill>
        <p:spPr>
          <a:xfrm>
            <a:off x="8741166" y="5318323"/>
            <a:ext cx="3285336" cy="1371175"/>
          </a:xfrm>
          <a:prstGeom prst="rect">
            <a:avLst/>
          </a:prstGeom>
        </p:spPr>
      </p:pic>
    </p:spTree>
    <p:extLst>
      <p:ext uri="{BB962C8B-B14F-4D97-AF65-F5344CB8AC3E}">
        <p14:creationId xmlns:p14="http://schemas.microsoft.com/office/powerpoint/2010/main" val="35228931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8" name="Imagen 7">
            <a:extLst>
              <a:ext uri="{FF2B5EF4-FFF2-40B4-BE49-F238E27FC236}">
                <a16:creationId xmlns:a16="http://schemas.microsoft.com/office/drawing/2014/main" id="{BDD75E78-7454-0189-85A7-A3F82F49B7FA}"/>
              </a:ext>
            </a:extLst>
          </p:cNvPr>
          <p:cNvPicPr>
            <a:picLocks noChangeAspect="1"/>
          </p:cNvPicPr>
          <p:nvPr/>
        </p:nvPicPr>
        <p:blipFill rotWithShape="1">
          <a:blip r:embed="rId3"/>
          <a:srcRect b="8915"/>
          <a:stretch/>
        </p:blipFill>
        <p:spPr>
          <a:xfrm>
            <a:off x="-2173052" y="1"/>
            <a:ext cx="13385319" cy="6857999"/>
          </a:xfrm>
          <a:prstGeom prst="rect">
            <a:avLst/>
          </a:prstGeom>
        </p:spPr>
      </p:pic>
      <p:pic>
        <p:nvPicPr>
          <p:cNvPr id="31" name="Imagen 30">
            <a:extLst>
              <a:ext uri="{FF2B5EF4-FFF2-40B4-BE49-F238E27FC236}">
                <a16:creationId xmlns:a16="http://schemas.microsoft.com/office/drawing/2014/main" id="{F0663EC0-6954-2E50-52BC-69ADDA5472E3}"/>
              </a:ext>
            </a:extLst>
          </p:cNvPr>
          <p:cNvPicPr>
            <a:picLocks noChangeAspect="1"/>
          </p:cNvPicPr>
          <p:nvPr/>
        </p:nvPicPr>
        <p:blipFill>
          <a:blip r:embed="rId4"/>
          <a:stretch>
            <a:fillRect/>
          </a:stretch>
        </p:blipFill>
        <p:spPr>
          <a:xfrm>
            <a:off x="10199082" y="3130854"/>
            <a:ext cx="1752258" cy="596291"/>
          </a:xfrm>
          <a:prstGeom prst="rect">
            <a:avLst/>
          </a:prstGeom>
        </p:spPr>
      </p:pic>
      <p:sp>
        <p:nvSpPr>
          <p:cNvPr id="2" name="CuadroTexto 32">
            <a:extLst>
              <a:ext uri="{FF2B5EF4-FFF2-40B4-BE49-F238E27FC236}">
                <a16:creationId xmlns:a16="http://schemas.microsoft.com/office/drawing/2014/main" id="{DD2D6BB1-26AC-EB97-C4FA-40F17EE416A2}"/>
              </a:ext>
            </a:extLst>
          </p:cNvPr>
          <p:cNvSpPr txBox="1"/>
          <p:nvPr/>
        </p:nvSpPr>
        <p:spPr>
          <a:xfrm>
            <a:off x="4082903" y="2336512"/>
            <a:ext cx="8208334" cy="430887"/>
          </a:xfrm>
          <a:prstGeom prst="rect">
            <a:avLst/>
          </a:prstGeom>
          <a:noFill/>
        </p:spPr>
        <p:txBody>
          <a:bodyPr wrap="square">
            <a:spAutoFit/>
          </a:bodyPr>
          <a:lstStyle/>
          <a:p>
            <a:r>
              <a:rPr lang="en-US" sz="2200" b="1" i="1" dirty="0">
                <a:solidFill>
                  <a:schemeClr val="bg1">
                    <a:lumMod val="50000"/>
                  </a:schemeClr>
                </a:solidFill>
                <a:latin typeface="Montserrat" panose="00000500000000000000" pitchFamily="2" charset="0"/>
                <a:cs typeface="Times New Roman" panose="02020603050405020304" pitchFamily="18" charset="0"/>
              </a:rPr>
              <a:t>The "architect of the Kyoto Protocol's carbon market"</a:t>
            </a:r>
            <a:endParaRPr lang="es-ES" sz="2200" b="1" i="1" dirty="0">
              <a:solidFill>
                <a:schemeClr val="bg1">
                  <a:lumMod val="50000"/>
                </a:schemeClr>
              </a:solidFill>
              <a:latin typeface="Montserrat" panose="00000500000000000000" pitchFamily="2" charset="0"/>
              <a:cs typeface="Times New Roman" panose="02020603050405020304" pitchFamily="18" charset="0"/>
            </a:endParaRPr>
          </a:p>
        </p:txBody>
      </p:sp>
      <p:pic>
        <p:nvPicPr>
          <p:cNvPr id="3" name="Imagen 2">
            <a:extLst>
              <a:ext uri="{FF2B5EF4-FFF2-40B4-BE49-F238E27FC236}">
                <a16:creationId xmlns:a16="http://schemas.microsoft.com/office/drawing/2014/main" id="{B85F3834-3458-54C0-FFA3-3B936CAF7E1A}"/>
              </a:ext>
            </a:extLst>
          </p:cNvPr>
          <p:cNvPicPr>
            <a:picLocks noChangeAspect="1"/>
          </p:cNvPicPr>
          <p:nvPr/>
        </p:nvPicPr>
        <p:blipFill>
          <a:blip r:embed="rId5"/>
          <a:stretch>
            <a:fillRect/>
          </a:stretch>
        </p:blipFill>
        <p:spPr>
          <a:xfrm>
            <a:off x="8741166" y="5318323"/>
            <a:ext cx="3285336" cy="1371175"/>
          </a:xfrm>
          <a:prstGeom prst="rect">
            <a:avLst/>
          </a:prstGeom>
        </p:spPr>
      </p:pic>
      <p:sp>
        <p:nvSpPr>
          <p:cNvPr id="4" name="CuadroTexto 3">
            <a:extLst>
              <a:ext uri="{FF2B5EF4-FFF2-40B4-BE49-F238E27FC236}">
                <a16:creationId xmlns:a16="http://schemas.microsoft.com/office/drawing/2014/main" id="{0E07C6ED-00CC-42EE-9F2A-9DDEEFA70E4C}"/>
              </a:ext>
            </a:extLst>
          </p:cNvPr>
          <p:cNvSpPr txBox="1"/>
          <p:nvPr/>
        </p:nvSpPr>
        <p:spPr>
          <a:xfrm>
            <a:off x="4082903" y="235501"/>
            <a:ext cx="4658263" cy="58477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0000"/>
                </a:solidFill>
                <a:effectLst/>
                <a:uLnTx/>
                <a:uFillTx/>
                <a:latin typeface="Montserrat" panose="00000500000000000000" pitchFamily="2" charset="0"/>
                <a:cs typeface="Arial"/>
                <a:sym typeface="Arial"/>
              </a:rPr>
              <a:t>Graciela Chichilnisky</a:t>
            </a:r>
          </a:p>
        </p:txBody>
      </p:sp>
    </p:spTree>
    <p:extLst>
      <p:ext uri="{BB962C8B-B14F-4D97-AF65-F5344CB8AC3E}">
        <p14:creationId xmlns:p14="http://schemas.microsoft.com/office/powerpoint/2010/main" val="2791255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8" name="Imagen 7">
            <a:extLst>
              <a:ext uri="{FF2B5EF4-FFF2-40B4-BE49-F238E27FC236}">
                <a16:creationId xmlns:a16="http://schemas.microsoft.com/office/drawing/2014/main" id="{BDD75E78-7454-0189-85A7-A3F82F49B7FA}"/>
              </a:ext>
            </a:extLst>
          </p:cNvPr>
          <p:cNvPicPr>
            <a:picLocks noChangeAspect="1"/>
          </p:cNvPicPr>
          <p:nvPr/>
        </p:nvPicPr>
        <p:blipFill rotWithShape="1">
          <a:blip r:embed="rId2"/>
          <a:srcRect b="8915"/>
          <a:stretch/>
        </p:blipFill>
        <p:spPr>
          <a:xfrm>
            <a:off x="-2173052" y="1"/>
            <a:ext cx="13385319" cy="6857999"/>
          </a:xfrm>
          <a:prstGeom prst="rect">
            <a:avLst/>
          </a:prstGeom>
        </p:spPr>
      </p:pic>
      <p:sp>
        <p:nvSpPr>
          <p:cNvPr id="35" name="CuadroTexto 34">
            <a:extLst>
              <a:ext uri="{FF2B5EF4-FFF2-40B4-BE49-F238E27FC236}">
                <a16:creationId xmlns:a16="http://schemas.microsoft.com/office/drawing/2014/main" id="{84936318-96BC-D764-B864-32E5730BE0C3}"/>
              </a:ext>
            </a:extLst>
          </p:cNvPr>
          <p:cNvSpPr txBox="1"/>
          <p:nvPr/>
        </p:nvSpPr>
        <p:spPr>
          <a:xfrm>
            <a:off x="4082903" y="235501"/>
            <a:ext cx="4658263" cy="58477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es-ES" sz="3200" b="1" i="0" u="none" strike="noStrike" kern="0" cap="none" spc="0" normalizeH="0" baseline="0" noProof="0" dirty="0">
                <a:ln>
                  <a:noFill/>
                </a:ln>
                <a:solidFill>
                  <a:srgbClr val="000000"/>
                </a:solidFill>
                <a:effectLst/>
                <a:uLnTx/>
                <a:uFillTx/>
                <a:latin typeface="Montserrat" panose="00000500000000000000" pitchFamily="2" charset="0"/>
                <a:cs typeface="Arial"/>
                <a:sym typeface="Arial"/>
              </a:rPr>
              <a:t>Graciela Chichilnisky</a:t>
            </a:r>
          </a:p>
        </p:txBody>
      </p:sp>
      <p:sp>
        <p:nvSpPr>
          <p:cNvPr id="6" name="CuadroTexto 32">
            <a:extLst>
              <a:ext uri="{FF2B5EF4-FFF2-40B4-BE49-F238E27FC236}">
                <a16:creationId xmlns:a16="http://schemas.microsoft.com/office/drawing/2014/main" id="{4CFFE826-BFBD-C559-C033-C507B8CC451E}"/>
              </a:ext>
            </a:extLst>
          </p:cNvPr>
          <p:cNvSpPr txBox="1"/>
          <p:nvPr/>
        </p:nvSpPr>
        <p:spPr>
          <a:xfrm>
            <a:off x="4240632" y="1879869"/>
            <a:ext cx="795136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1" kern="0" dirty="0">
                <a:solidFill>
                  <a:srgbClr val="FFFFFF">
                    <a:lumMod val="50000"/>
                  </a:srgbClr>
                </a:solidFill>
                <a:latin typeface="Montserrat" panose="00000500000000000000" pitchFamily="2" charset="0"/>
                <a:cs typeface="Times New Roman" panose="02020603050405020304" pitchFamily="18" charset="0"/>
                <a:sym typeface="Arial"/>
              </a:rPr>
              <a:t>"The first principle for creating change that is real is to make that change profitable."</a:t>
            </a:r>
            <a:endParaRPr kumimoji="0" lang="es-ES" sz="2400" b="1" i="1" u="none" strike="noStrike" kern="0" cap="none" spc="0" normalizeH="0" baseline="0" noProof="0" dirty="0">
              <a:ln>
                <a:noFill/>
              </a:ln>
              <a:solidFill>
                <a:srgbClr val="FFFFFF">
                  <a:lumMod val="50000"/>
                </a:srgbClr>
              </a:solidFill>
              <a:effectLst/>
              <a:uLnTx/>
              <a:uFillTx/>
              <a:latin typeface="Montserrat" panose="00000500000000000000" pitchFamily="2" charset="0"/>
              <a:cs typeface="Times New Roman" panose="02020603050405020304" pitchFamily="18" charset="0"/>
              <a:sym typeface="Arial"/>
            </a:endParaRPr>
          </a:p>
        </p:txBody>
      </p:sp>
      <p:pic>
        <p:nvPicPr>
          <p:cNvPr id="2" name="Imagen 1">
            <a:extLst>
              <a:ext uri="{FF2B5EF4-FFF2-40B4-BE49-F238E27FC236}">
                <a16:creationId xmlns:a16="http://schemas.microsoft.com/office/drawing/2014/main" id="{82D940D5-F664-F9C1-1232-7C93BFF3B321}"/>
              </a:ext>
            </a:extLst>
          </p:cNvPr>
          <p:cNvPicPr>
            <a:picLocks noChangeAspect="1"/>
          </p:cNvPicPr>
          <p:nvPr/>
        </p:nvPicPr>
        <p:blipFill>
          <a:blip r:embed="rId3"/>
          <a:stretch>
            <a:fillRect/>
          </a:stretch>
        </p:blipFill>
        <p:spPr>
          <a:xfrm>
            <a:off x="10199082" y="3130854"/>
            <a:ext cx="1752258" cy="596291"/>
          </a:xfrm>
          <a:prstGeom prst="rect">
            <a:avLst/>
          </a:prstGeom>
        </p:spPr>
      </p:pic>
      <p:pic>
        <p:nvPicPr>
          <p:cNvPr id="3" name="Imagen 2">
            <a:extLst>
              <a:ext uri="{FF2B5EF4-FFF2-40B4-BE49-F238E27FC236}">
                <a16:creationId xmlns:a16="http://schemas.microsoft.com/office/drawing/2014/main" id="{043EE76B-A040-29E2-0DC2-8D6B4F3ACBBE}"/>
              </a:ext>
            </a:extLst>
          </p:cNvPr>
          <p:cNvPicPr>
            <a:picLocks noChangeAspect="1"/>
          </p:cNvPicPr>
          <p:nvPr/>
        </p:nvPicPr>
        <p:blipFill>
          <a:blip r:embed="rId4"/>
          <a:stretch>
            <a:fillRect/>
          </a:stretch>
        </p:blipFill>
        <p:spPr>
          <a:xfrm>
            <a:off x="8741166" y="5318323"/>
            <a:ext cx="3285336" cy="1371175"/>
          </a:xfrm>
          <a:prstGeom prst="rect">
            <a:avLst/>
          </a:prstGeom>
        </p:spPr>
      </p:pic>
      <p:pic>
        <p:nvPicPr>
          <p:cNvPr id="4" name="Imagen 3">
            <a:extLst>
              <a:ext uri="{FF2B5EF4-FFF2-40B4-BE49-F238E27FC236}">
                <a16:creationId xmlns:a16="http://schemas.microsoft.com/office/drawing/2014/main" id="{33018D9A-BD04-0546-9514-E2AEB3EEE2C3}"/>
              </a:ext>
            </a:extLst>
          </p:cNvPr>
          <p:cNvPicPr>
            <a:picLocks noChangeAspect="1"/>
          </p:cNvPicPr>
          <p:nvPr/>
        </p:nvPicPr>
        <p:blipFill>
          <a:blip r:embed="rId5"/>
          <a:stretch>
            <a:fillRect/>
          </a:stretch>
        </p:blipFill>
        <p:spPr>
          <a:xfrm>
            <a:off x="10915743" y="235501"/>
            <a:ext cx="997626" cy="1014976"/>
          </a:xfrm>
          <a:prstGeom prst="rect">
            <a:avLst/>
          </a:prstGeom>
        </p:spPr>
      </p:pic>
    </p:spTree>
    <p:extLst>
      <p:ext uri="{BB962C8B-B14F-4D97-AF65-F5344CB8AC3E}">
        <p14:creationId xmlns:p14="http://schemas.microsoft.com/office/powerpoint/2010/main" val="2618737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10;&#10;Descripción generada automáticamente">
            <a:extLst>
              <a:ext uri="{FF2B5EF4-FFF2-40B4-BE49-F238E27FC236}">
                <a16:creationId xmlns:a16="http://schemas.microsoft.com/office/drawing/2014/main" id="{D71A717D-D6A3-FAFB-4DE6-B71A2C81FCB6}"/>
              </a:ext>
            </a:extLst>
          </p:cNvPr>
          <p:cNvPicPr>
            <a:picLocks noChangeAspect="1"/>
          </p:cNvPicPr>
          <p:nvPr/>
        </p:nvPicPr>
        <p:blipFill rotWithShape="1">
          <a:blip r:embed="rId2"/>
          <a:srcRect t="881"/>
          <a:stretch/>
        </p:blipFill>
        <p:spPr>
          <a:xfrm>
            <a:off x="20" y="10"/>
            <a:ext cx="12191980" cy="6857990"/>
          </a:xfrm>
          <a:prstGeom prst="rect">
            <a:avLst/>
          </a:prstGeom>
          <a:noFill/>
        </p:spPr>
      </p:pic>
    </p:spTree>
    <p:extLst>
      <p:ext uri="{BB962C8B-B14F-4D97-AF65-F5344CB8AC3E}">
        <p14:creationId xmlns:p14="http://schemas.microsoft.com/office/powerpoint/2010/main" val="112753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D891123-6801-38DD-27D2-489212749D09}"/>
              </a:ext>
            </a:extLst>
          </p:cNvPr>
          <p:cNvPicPr>
            <a:picLocks noChangeAspect="1"/>
          </p:cNvPicPr>
          <p:nvPr/>
        </p:nvPicPr>
        <p:blipFill>
          <a:blip r:embed="rId3"/>
          <a:stretch>
            <a:fillRect/>
          </a:stretch>
        </p:blipFill>
        <p:spPr>
          <a:xfrm>
            <a:off x="6630847" y="-137427"/>
            <a:ext cx="5666243" cy="4441757"/>
          </a:xfrm>
          <a:prstGeom prst="rect">
            <a:avLst/>
          </a:prstGeom>
        </p:spPr>
      </p:pic>
      <p:pic>
        <p:nvPicPr>
          <p:cNvPr id="7" name="Imagen 6">
            <a:extLst>
              <a:ext uri="{FF2B5EF4-FFF2-40B4-BE49-F238E27FC236}">
                <a16:creationId xmlns:a16="http://schemas.microsoft.com/office/drawing/2014/main" id="{88072B87-F2F9-BEF7-391D-5FF726A91293}"/>
              </a:ext>
            </a:extLst>
          </p:cNvPr>
          <p:cNvPicPr>
            <a:picLocks noChangeAspect="1"/>
          </p:cNvPicPr>
          <p:nvPr/>
        </p:nvPicPr>
        <p:blipFill>
          <a:blip r:embed="rId4"/>
          <a:stretch>
            <a:fillRect/>
          </a:stretch>
        </p:blipFill>
        <p:spPr>
          <a:xfrm>
            <a:off x="4725286" y="5054527"/>
            <a:ext cx="1634971" cy="1634971"/>
          </a:xfrm>
          <a:prstGeom prst="rect">
            <a:avLst/>
          </a:prstGeom>
        </p:spPr>
      </p:pic>
      <p:pic>
        <p:nvPicPr>
          <p:cNvPr id="2" name="Imagen 1">
            <a:extLst>
              <a:ext uri="{FF2B5EF4-FFF2-40B4-BE49-F238E27FC236}">
                <a16:creationId xmlns:a16="http://schemas.microsoft.com/office/drawing/2014/main" id="{2CF2BFE0-F0D0-7E87-42C6-83CD28C033B6}"/>
              </a:ext>
            </a:extLst>
          </p:cNvPr>
          <p:cNvPicPr>
            <a:picLocks noChangeAspect="1"/>
          </p:cNvPicPr>
          <p:nvPr/>
        </p:nvPicPr>
        <p:blipFill>
          <a:blip r:embed="rId5"/>
          <a:stretch>
            <a:fillRect/>
          </a:stretch>
        </p:blipFill>
        <p:spPr>
          <a:xfrm>
            <a:off x="8741166" y="5318323"/>
            <a:ext cx="3285336" cy="1371175"/>
          </a:xfrm>
          <a:prstGeom prst="rect">
            <a:avLst/>
          </a:prstGeom>
        </p:spPr>
      </p:pic>
      <p:pic>
        <p:nvPicPr>
          <p:cNvPr id="3" name="Imagen 2">
            <a:extLst>
              <a:ext uri="{FF2B5EF4-FFF2-40B4-BE49-F238E27FC236}">
                <a16:creationId xmlns:a16="http://schemas.microsoft.com/office/drawing/2014/main" id="{D914FEA9-E81A-F189-6837-291B73896330}"/>
              </a:ext>
            </a:extLst>
          </p:cNvPr>
          <p:cNvPicPr>
            <a:picLocks noChangeAspect="1"/>
          </p:cNvPicPr>
          <p:nvPr/>
        </p:nvPicPr>
        <p:blipFill>
          <a:blip r:embed="rId6"/>
          <a:stretch>
            <a:fillRect/>
          </a:stretch>
        </p:blipFill>
        <p:spPr>
          <a:xfrm>
            <a:off x="648795" y="1176011"/>
            <a:ext cx="3074119" cy="2051126"/>
          </a:xfrm>
          <a:prstGeom prst="rect">
            <a:avLst/>
          </a:prstGeom>
        </p:spPr>
      </p:pic>
      <p:sp>
        <p:nvSpPr>
          <p:cNvPr id="5" name="CuadroTexto 9">
            <a:extLst>
              <a:ext uri="{FF2B5EF4-FFF2-40B4-BE49-F238E27FC236}">
                <a16:creationId xmlns:a16="http://schemas.microsoft.com/office/drawing/2014/main" id="{0077A4F5-1144-C1A7-386B-1940E577BE2B}"/>
              </a:ext>
            </a:extLst>
          </p:cNvPr>
          <p:cNvSpPr txBox="1"/>
          <p:nvPr/>
        </p:nvSpPr>
        <p:spPr>
          <a:xfrm>
            <a:off x="555488" y="345064"/>
            <a:ext cx="5804769" cy="584775"/>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Montserrat" panose="00000500000000000000" pitchFamily="2" charset="0"/>
                <a:ea typeface="Microsoft JhengHei" panose="020B0604030504040204" pitchFamily="34" charset="-120"/>
                <a:cs typeface="Arial"/>
                <a:sym typeface="Arial"/>
              </a:rPr>
              <a:t>Global Carbon Offset/Carbon Credit Market (USD Billion) - Global Forecast For 2023-2030</a:t>
            </a:r>
          </a:p>
        </p:txBody>
      </p:sp>
      <p:sp>
        <p:nvSpPr>
          <p:cNvPr id="6" name="CuadroTexto 5">
            <a:extLst>
              <a:ext uri="{FF2B5EF4-FFF2-40B4-BE49-F238E27FC236}">
                <a16:creationId xmlns:a16="http://schemas.microsoft.com/office/drawing/2014/main" id="{3BD0998B-A03D-ABCB-547C-ABB333C7F78C}"/>
              </a:ext>
            </a:extLst>
          </p:cNvPr>
          <p:cNvSpPr txBox="1"/>
          <p:nvPr/>
        </p:nvSpPr>
        <p:spPr>
          <a:xfrm>
            <a:off x="555489" y="3300456"/>
            <a:ext cx="5804770" cy="3416320"/>
          </a:xfrm>
          <a:prstGeom prst="rect">
            <a:avLst/>
          </a:prstGeom>
          <a:noFill/>
        </p:spPr>
        <p:txBody>
          <a:bodyPr wrap="square">
            <a:spAutoFit/>
          </a:bodyPr>
          <a:lstStyle/>
          <a:p>
            <a:pPr algn="just"/>
            <a:r>
              <a:rPr lang="en-US" sz="1200" b="1" dirty="0">
                <a:latin typeface="Montserrat" panose="00000500000000000000" pitchFamily="2" charset="0"/>
              </a:rPr>
              <a:t>Opportunities</a:t>
            </a:r>
          </a:p>
          <a:p>
            <a:pPr algn="just"/>
            <a:endParaRPr lang="en-US" sz="1200" dirty="0">
              <a:latin typeface="Montserrat" panose="00000500000000000000" pitchFamily="2" charset="0"/>
            </a:endParaRPr>
          </a:p>
          <a:p>
            <a:pPr marL="285750" indent="-285750" algn="just">
              <a:buFont typeface="Arial" panose="020B0604020202020204" pitchFamily="34" charset="0"/>
              <a:buChar char="•"/>
            </a:pPr>
            <a:r>
              <a:rPr lang="en-US" sz="1200" dirty="0">
                <a:latin typeface="Montserrat" panose="00000500000000000000" pitchFamily="2" charset="0"/>
              </a:rPr>
              <a:t>Expansion of the carbon offset projects</a:t>
            </a:r>
          </a:p>
          <a:p>
            <a:pPr algn="just"/>
            <a:endParaRPr lang="en-US" sz="1200" dirty="0">
              <a:latin typeface="Montserrat" panose="00000500000000000000" pitchFamily="2" charset="0"/>
            </a:endParaRPr>
          </a:p>
          <a:p>
            <a:pPr marL="285750" indent="-285750" algn="just">
              <a:buFont typeface="Arial" panose="020B0604020202020204" pitchFamily="34" charset="0"/>
              <a:buChar char="•"/>
            </a:pPr>
            <a:r>
              <a:rPr lang="en-US" sz="1200" dirty="0">
                <a:latin typeface="Montserrat" panose="00000500000000000000" pitchFamily="2" charset="0"/>
              </a:rPr>
              <a:t>Increasing environmental concern with government support</a:t>
            </a:r>
          </a:p>
          <a:p>
            <a:pPr marL="285750" indent="-285750" algn="just">
              <a:buFont typeface="Arial" panose="020B0604020202020204" pitchFamily="34" charset="0"/>
              <a:buChar char="•"/>
            </a:pPr>
            <a:endParaRPr lang="en-US" sz="1200" dirty="0">
              <a:latin typeface="Montserrat" panose="00000500000000000000" pitchFamily="2" charset="0"/>
            </a:endParaRPr>
          </a:p>
          <a:p>
            <a:pPr marL="285750" indent="-285750" algn="just">
              <a:buFont typeface="Arial" panose="020B0604020202020204" pitchFamily="34" charset="0"/>
              <a:buChar char="•"/>
            </a:pPr>
            <a:r>
              <a:rPr lang="en-US" sz="1200" dirty="0">
                <a:latin typeface="Montserrat" panose="00000500000000000000" pitchFamily="2" charset="0"/>
              </a:rPr>
              <a:t>In 2023, the market experienced a notable shift towards higher integrity and quality carbon credits.</a:t>
            </a:r>
          </a:p>
          <a:p>
            <a:pPr marL="285750" indent="-285750" algn="just">
              <a:buFont typeface="Arial" panose="020B0604020202020204" pitchFamily="34" charset="0"/>
              <a:buChar char="•"/>
            </a:pPr>
            <a:endParaRPr lang="en-US" sz="1200" dirty="0">
              <a:latin typeface="Montserrat" panose="00000500000000000000" pitchFamily="2" charset="0"/>
            </a:endParaRPr>
          </a:p>
          <a:p>
            <a:pPr algn="just"/>
            <a:r>
              <a:rPr lang="en-US" sz="1200" b="1" dirty="0">
                <a:latin typeface="Montserrat" panose="00000500000000000000" pitchFamily="2" charset="0"/>
              </a:rPr>
              <a:t>Growth Trends </a:t>
            </a:r>
          </a:p>
          <a:p>
            <a:pPr algn="just"/>
            <a:endParaRPr lang="en-US" sz="1200" dirty="0">
              <a:latin typeface="Montserrat" panose="00000500000000000000" pitchFamily="2" charset="0"/>
            </a:endParaRPr>
          </a:p>
          <a:p>
            <a:pPr marL="285750" indent="-285750" algn="just">
              <a:buFont typeface="Arial" panose="020B0604020202020204" pitchFamily="34" charset="0"/>
              <a:buChar char="•"/>
            </a:pPr>
            <a:r>
              <a:rPr lang="en-US" sz="1200" b="1" dirty="0">
                <a:latin typeface="Montserrat" panose="00000500000000000000" pitchFamily="2" charset="0"/>
              </a:rPr>
              <a:t>2015-2019</a:t>
            </a:r>
            <a:r>
              <a:rPr lang="en-US" sz="1200" dirty="0">
                <a:latin typeface="Montserrat" panose="00000500000000000000" pitchFamily="2" charset="0"/>
              </a:rPr>
              <a:t> t</a:t>
            </a:r>
            <a:r>
              <a:rPr lang="es-ES" sz="1200" b="0" i="0" dirty="0">
                <a:solidFill>
                  <a:srgbClr val="0D0D0D"/>
                </a:solidFill>
                <a:effectLst/>
                <a:highlight>
                  <a:srgbClr val="FFFFFF"/>
                </a:highlight>
                <a:latin typeface="Montserrat" panose="00000500000000000000" pitchFamily="2" charset="0"/>
              </a:rPr>
              <a:t>he market </a:t>
            </a:r>
            <a:r>
              <a:rPr lang="es-ES" sz="1200" b="0" i="0" dirty="0" err="1">
                <a:solidFill>
                  <a:srgbClr val="0D0D0D"/>
                </a:solidFill>
                <a:effectLst/>
                <a:highlight>
                  <a:srgbClr val="FFFFFF"/>
                </a:highlight>
                <a:latin typeface="Montserrat" panose="00000500000000000000" pitchFamily="2" charset="0"/>
              </a:rPr>
              <a:t>grew</a:t>
            </a:r>
            <a:r>
              <a:rPr lang="en-US" sz="1200" dirty="0">
                <a:latin typeface="Montserrat" panose="00000500000000000000" pitchFamily="2" charset="0"/>
              </a:rPr>
              <a:t> 40%</a:t>
            </a:r>
          </a:p>
          <a:p>
            <a:pPr marL="285750" indent="-285750" algn="just">
              <a:buFont typeface="Arial" panose="020B0604020202020204" pitchFamily="34" charset="0"/>
              <a:buChar char="•"/>
            </a:pPr>
            <a:endParaRPr lang="en-US" sz="1200" dirty="0">
              <a:latin typeface="Montserrat" panose="00000500000000000000" pitchFamily="2" charset="0"/>
            </a:endParaRPr>
          </a:p>
          <a:p>
            <a:pPr marL="285750" indent="-285750" algn="just">
              <a:buFont typeface="Arial" panose="020B0604020202020204" pitchFamily="34" charset="0"/>
              <a:buChar char="•"/>
            </a:pPr>
            <a:r>
              <a:rPr lang="en-US" sz="1200" b="1" dirty="0">
                <a:latin typeface="Montserrat" panose="00000500000000000000" pitchFamily="2" charset="0"/>
              </a:rPr>
              <a:t>2019-2020</a:t>
            </a:r>
            <a:r>
              <a:rPr lang="en-US" sz="1200" dirty="0">
                <a:latin typeface="Montserrat" panose="00000500000000000000" pitchFamily="2" charset="0"/>
              </a:rPr>
              <a:t> 71% increase</a:t>
            </a:r>
          </a:p>
          <a:p>
            <a:pPr marL="285750" indent="-285750" algn="just">
              <a:buFont typeface="Arial" panose="020B0604020202020204" pitchFamily="34" charset="0"/>
              <a:buChar char="•"/>
            </a:pPr>
            <a:endParaRPr lang="en-US" sz="1200" dirty="0">
              <a:latin typeface="Montserrat" panose="00000500000000000000" pitchFamily="2" charset="0"/>
            </a:endParaRPr>
          </a:p>
          <a:p>
            <a:pPr marL="285750" indent="-285750" algn="just">
              <a:buFont typeface="Arial" panose="020B0604020202020204" pitchFamily="34" charset="0"/>
              <a:buChar char="•"/>
            </a:pPr>
            <a:r>
              <a:rPr lang="en-US" sz="1200" b="1" dirty="0">
                <a:latin typeface="Montserrat" panose="00000500000000000000" pitchFamily="2" charset="0"/>
              </a:rPr>
              <a:t>2020 to 2021 </a:t>
            </a:r>
            <a:r>
              <a:rPr lang="en-US" sz="1200" dirty="0">
                <a:latin typeface="Montserrat" panose="00000500000000000000" pitchFamily="2" charset="0"/>
              </a:rPr>
              <a:t>almost doubled </a:t>
            </a:r>
          </a:p>
          <a:p>
            <a:pPr marL="285750" indent="-285750" algn="just">
              <a:buFont typeface="Arial" panose="020B0604020202020204" pitchFamily="34" charset="0"/>
              <a:buChar char="•"/>
            </a:pPr>
            <a:endParaRPr lang="en-US" sz="1200" dirty="0">
              <a:latin typeface="Montserrat" panose="00000500000000000000" pitchFamily="2" charset="0"/>
            </a:endParaRPr>
          </a:p>
          <a:p>
            <a:pPr marL="285750" indent="-285750" algn="just">
              <a:buFont typeface="Arial" panose="020B0604020202020204" pitchFamily="34" charset="0"/>
              <a:buChar char="•"/>
            </a:pPr>
            <a:r>
              <a:rPr lang="en-US" sz="1200" b="1" dirty="0">
                <a:latin typeface="Montserrat" panose="00000500000000000000" pitchFamily="2" charset="0"/>
              </a:rPr>
              <a:t>2019 to 2022 </a:t>
            </a:r>
            <a:r>
              <a:rPr lang="en-US" sz="1200" dirty="0">
                <a:latin typeface="Montserrat" panose="00000500000000000000" pitchFamily="2" charset="0"/>
              </a:rPr>
              <a:t>more than tripled</a:t>
            </a:r>
            <a:endParaRPr lang="es-ES" dirty="0"/>
          </a:p>
        </p:txBody>
      </p:sp>
      <p:sp>
        <p:nvSpPr>
          <p:cNvPr id="9" name="CuadroTexto 8">
            <a:extLst>
              <a:ext uri="{FF2B5EF4-FFF2-40B4-BE49-F238E27FC236}">
                <a16:creationId xmlns:a16="http://schemas.microsoft.com/office/drawing/2014/main" id="{DD735659-C954-4129-3C3D-93F01E12F089}"/>
              </a:ext>
            </a:extLst>
          </p:cNvPr>
          <p:cNvSpPr txBox="1"/>
          <p:nvPr/>
        </p:nvSpPr>
        <p:spPr>
          <a:xfrm>
            <a:off x="3814746" y="1740302"/>
            <a:ext cx="2633257" cy="1015663"/>
          </a:xfrm>
          <a:prstGeom prst="rect">
            <a:avLst/>
          </a:prstGeom>
          <a:noFill/>
        </p:spPr>
        <p:txBody>
          <a:bodyPr wrap="square">
            <a:spAutoFit/>
          </a:bodyPr>
          <a:lstStyle/>
          <a:p>
            <a:pPr algn="just"/>
            <a:r>
              <a:rPr lang="en-US" sz="1200" dirty="0">
                <a:latin typeface="Montserrat" panose="00000500000000000000" pitchFamily="2" charset="0"/>
              </a:rPr>
              <a:t>The voluntary carbon market has shown resilience and adaptability, with a clear trend towards high-quality, high-integrity carbon credits. </a:t>
            </a:r>
            <a:endParaRPr lang="es-ES" sz="1200" dirty="0">
              <a:latin typeface="Montserrat" panose="00000500000000000000" pitchFamily="2" charset="0"/>
            </a:endParaRPr>
          </a:p>
        </p:txBody>
      </p:sp>
      <p:sp>
        <p:nvSpPr>
          <p:cNvPr id="11" name="CuadroTexto 10">
            <a:extLst>
              <a:ext uri="{FF2B5EF4-FFF2-40B4-BE49-F238E27FC236}">
                <a16:creationId xmlns:a16="http://schemas.microsoft.com/office/drawing/2014/main" id="{B0DC9C65-DA35-F9C3-D0A4-C960B4B44CE7}"/>
              </a:ext>
            </a:extLst>
          </p:cNvPr>
          <p:cNvSpPr txBox="1"/>
          <p:nvPr/>
        </p:nvSpPr>
        <p:spPr>
          <a:xfrm>
            <a:off x="8741166" y="4441994"/>
            <a:ext cx="2492893" cy="369332"/>
          </a:xfrm>
          <a:prstGeom prst="rect">
            <a:avLst/>
          </a:prstGeom>
          <a:noFill/>
        </p:spPr>
        <p:txBody>
          <a:bodyPr wrap="square">
            <a:spAutoFit/>
          </a:bodyPr>
          <a:lstStyle/>
          <a:p>
            <a:r>
              <a:rPr lang="es-ES" b="1" dirty="0">
                <a:latin typeface="Montserrat" panose="00000500000000000000" pitchFamily="2" charset="0"/>
              </a:rPr>
              <a:t>Direct Air Capture</a:t>
            </a:r>
          </a:p>
        </p:txBody>
      </p:sp>
    </p:spTree>
    <p:extLst>
      <p:ext uri="{BB962C8B-B14F-4D97-AF65-F5344CB8AC3E}">
        <p14:creationId xmlns:p14="http://schemas.microsoft.com/office/powerpoint/2010/main" val="150407290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Tema de Office">
  <a:themeElements>
    <a:clrScheme name="CongresoAcades2024_">
      <a:dk1>
        <a:srgbClr val="094F60"/>
      </a:dk1>
      <a:lt1>
        <a:srgbClr val="FFFFFF"/>
      </a:lt1>
      <a:dk2>
        <a:srgbClr val="44546A"/>
      </a:dk2>
      <a:lt2>
        <a:srgbClr val="E7E6E6"/>
      </a:lt2>
      <a:accent1>
        <a:srgbClr val="82ECFF"/>
      </a:accent1>
      <a:accent2>
        <a:srgbClr val="49D3DE"/>
      </a:accent2>
      <a:accent3>
        <a:srgbClr val="A5A5A5"/>
      </a:accent3>
      <a:accent4>
        <a:srgbClr val="2899AC"/>
      </a:accent4>
      <a:accent5>
        <a:srgbClr val="20798D"/>
      </a:accent5>
      <a:accent6>
        <a:srgbClr val="094F60"/>
      </a:accent6>
      <a:hlink>
        <a:srgbClr val="05ABC1"/>
      </a:hlink>
      <a:folHlink>
        <a:srgbClr val="31A3A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spPr>
      <a:bodyPr/>
      <a:lstStyle>
        <a:defPPr algn="l">
          <a:defRPr sz="933"/>
        </a:defPPr>
      </a:lstStyle>
    </a:spDef>
  </a:objectDefaults>
  <a:extraClrSchemeLst/>
</a:theme>
</file>

<file path=ppt/theme/theme3.xml><?xml version="1.0" encoding="utf-8"?>
<a:theme xmlns:a="http://schemas.openxmlformats.org/drawingml/2006/main" name="2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a:blip xmlns:r="http://schemas.openxmlformats.org/officeDocument/2006/relationships" r:embed="rId1"/>
          <a:stretch>
            <a:fillRect/>
          </a:stretch>
        </a:blipFill>
      </a:spPr>
      <a:bodyPr/>
      <a:lstStyle>
        <a:defPPr algn="l">
          <a:defRPr sz="933"/>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3115</Words>
  <Application>Microsoft Office PowerPoint</Application>
  <PresentationFormat>Panorámica</PresentationFormat>
  <Paragraphs>302</Paragraphs>
  <Slides>31</Slides>
  <Notes>5</Notes>
  <HiddenSlides>0</HiddenSlides>
  <MMClips>0</MMClips>
  <ScaleCrop>false</ScaleCrop>
  <HeadingPairs>
    <vt:vector size="6" baseType="variant">
      <vt:variant>
        <vt:lpstr>Fuentes usadas</vt:lpstr>
      </vt:variant>
      <vt:variant>
        <vt:i4>14</vt:i4>
      </vt:variant>
      <vt:variant>
        <vt:lpstr>Tema</vt:lpstr>
      </vt:variant>
      <vt:variant>
        <vt:i4>4</vt:i4>
      </vt:variant>
      <vt:variant>
        <vt:lpstr>Títulos de diapositiva</vt:lpstr>
      </vt:variant>
      <vt:variant>
        <vt:i4>31</vt:i4>
      </vt:variant>
    </vt:vector>
  </HeadingPairs>
  <TitlesOfParts>
    <vt:vector size="49" baseType="lpstr">
      <vt:lpstr>AlibabaSans-Medium</vt:lpstr>
      <vt:lpstr>Aptos</vt:lpstr>
      <vt:lpstr>Arial</vt:lpstr>
      <vt:lpstr>Calibri</vt:lpstr>
      <vt:lpstr>Calibri Light</vt:lpstr>
      <vt:lpstr>Castellar</vt:lpstr>
      <vt:lpstr>Corbel</vt:lpstr>
      <vt:lpstr>Glacial Indifference Bold Italics</vt:lpstr>
      <vt:lpstr>Microsoft JhengHei</vt:lpstr>
      <vt:lpstr>Montserrat</vt:lpstr>
      <vt:lpstr>Roboto</vt:lpstr>
      <vt:lpstr>Symbol</vt:lpstr>
      <vt:lpstr>Verdana 2</vt:lpstr>
      <vt:lpstr>Wingdings</vt:lpstr>
      <vt:lpstr>Tema de Office</vt:lpstr>
      <vt:lpstr>1_Tema de Office</vt:lpstr>
      <vt:lpstr>2_Tema de Office</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CSRD: The Catalyst for Sustainability Change - Why This Time It's Different?</vt:lpstr>
      <vt:lpstr>Presentación de PowerPoint</vt:lpstr>
      <vt:lpstr>CSRD: The Catalyst for Sustainability Change - Why This Time It's Different?</vt:lpstr>
      <vt:lpstr>CSRD: The Catalyst for Sustainability Change - Why This Time It's Different?</vt:lpstr>
      <vt:lpstr>European Sustainability Reporting Standards (ESRS)</vt:lpstr>
      <vt:lpstr>Corporate Sustainability Due Diligence Directive (CSDDD/CS3D)</vt:lpstr>
      <vt:lpstr>The CSDDD and the Water Footprint</vt:lpstr>
      <vt:lpstr>Integration of Environmental Regulations in CSRD and CSDDD: Eduardo Orteu’s Perspective</vt:lpstr>
      <vt:lpstr>What Does It Mean to Be Water Positive?</vt:lpstr>
      <vt:lpstr>Presentación de PowerPoint</vt:lpstr>
      <vt:lpstr>Presentación de PowerPoint</vt:lpstr>
      <vt:lpstr>How to become Water Positive?</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 general</dc:title>
  <dc:creator>Juan Pino</dc:creator>
  <cp:lastModifiedBy>Alejandro Sturniolo</cp:lastModifiedBy>
  <cp:revision>46</cp:revision>
  <dcterms:created xsi:type="dcterms:W3CDTF">2023-12-26T13:10:14Z</dcterms:created>
  <dcterms:modified xsi:type="dcterms:W3CDTF">2024-10-11T07:15:24Z</dcterms:modified>
</cp:coreProperties>
</file>